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77" r:id="rId4"/>
    <p:sldMasterId id="2147483691" r:id="rId5"/>
  </p:sldMasterIdLst>
  <p:notesMasterIdLst>
    <p:notesMasterId r:id="rId37"/>
  </p:notesMasterIdLst>
  <p:handoutMasterIdLst>
    <p:handoutMasterId r:id="rId38"/>
  </p:handoutMasterIdLst>
  <p:sldIdLst>
    <p:sldId id="258" r:id="rId6"/>
    <p:sldId id="261" r:id="rId7"/>
    <p:sldId id="297" r:id="rId8"/>
    <p:sldId id="262" r:id="rId9"/>
    <p:sldId id="257" r:id="rId10"/>
    <p:sldId id="263" r:id="rId11"/>
    <p:sldId id="296" r:id="rId12"/>
    <p:sldId id="264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6" r:id="rId28"/>
    <p:sldId id="314" r:id="rId29"/>
    <p:sldId id="315" r:id="rId30"/>
    <p:sldId id="317" r:id="rId31"/>
    <p:sldId id="318" r:id="rId32"/>
    <p:sldId id="320" r:id="rId33"/>
    <p:sldId id="321" r:id="rId34"/>
    <p:sldId id="322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F4DFBD-2132-41B9-AC37-12F7BE39B5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25B6B-BEC8-42D2-B4F2-ED6A7138F9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9C6B9-B0D3-4F65-86A8-FD23AB6824F7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C3105-9E78-4A5D-B012-CA7ACBD8EA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AC550-2E70-44BB-AC64-4FE379B69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0DC25-41D8-4386-8E4C-BB8EF8D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54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AF6C2-4F55-4417-9455-AB3FFE3F225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A044A-2838-48EE-BB4A-9C97C8948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8DEA9-6F4F-4540-9E5D-C6F39079AF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89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anj.cn/index.php?act=activity&amp;activity_id=11" TargetMode="External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59764-81E5-4713-9448-2AFDDD99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AB6FC-D10A-4275-A11A-37EAD0E6D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8E3860C-4A3A-4799-AC1E-F97421578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27" y="65354"/>
            <a:ext cx="818992" cy="978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6F21C-D087-4896-8F34-166769C81526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6374"/>
            <a:ext cx="12192000" cy="330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C7FA0-605F-4DF3-9E77-28B1C23F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958" y="6556375"/>
            <a:ext cx="214969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888B2C-DB97-4944-9E51-EFBB765FD48B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6B72-B436-4812-826E-7A1B252C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3961" y="6556374"/>
            <a:ext cx="48038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Nghiên cứu mô hình phát hiện bất th</a:t>
            </a:r>
            <a:r>
              <a:rPr lang="vi-VN"/>
              <a:t>ư</a:t>
            </a:r>
            <a:r>
              <a:rPr lang="en-US"/>
              <a:t>ờng trong giao dịch tài chinh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73DA7-721E-4898-9C8E-D57D805F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8085" y="6556375"/>
            <a:ext cx="32014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Trần Hoàng Luân – Nguyễn Hoàng Hiệp      </a:t>
            </a:r>
            <a:fld id="{99F8B4D1-5ED2-450B-99A5-AD29484FB48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43CC7-2A9D-4116-96B3-85CF181D4DB4}"/>
              </a:ext>
            </a:extLst>
          </p:cNvPr>
          <p:cNvCxnSpPr/>
          <p:nvPr userDrawn="1"/>
        </p:nvCxnSpPr>
        <p:spPr>
          <a:xfrm>
            <a:off x="540913" y="579549"/>
            <a:ext cx="10431887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8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69BB-836F-412D-A3EE-EAC0E2EC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B278E-95FD-45A1-A6B7-F87623A27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1B3FC-3F37-43A3-98AC-1550070C6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DB150-613E-48B0-AC8E-C17609794EEC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4638-2A22-45DA-922B-38D0D00B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BE1FD-5A12-42E7-B463-FC34B0C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92BD66-77EB-4D18-8F08-E3D006741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0867D-F603-4AD9-82E7-66F61C840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DB943-7FB5-4F8F-917A-6D1671DB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B83-E208-4077-B6FF-5DB9102D6342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5E74C-C981-4F94-A1F4-2BB52D5E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13D0-B8E1-456E-A669-7672D0CF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21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̉n chiếu Tiêu đê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5491" y="533401"/>
            <a:ext cx="5030510" cy="2514601"/>
          </a:xfrm>
        </p:spPr>
        <p:txBody>
          <a:bodyPr>
            <a:normAutofit/>
          </a:bodyPr>
          <a:lstStyle>
            <a:lvl1pPr latinLnBrk="0">
              <a:defRPr lang="vi-VN" sz="5400"/>
            </a:lvl1pPr>
          </a:lstStyle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Tiêu đề phụ 2"/>
          <p:cNvSpPr>
            <a:spLocks noGrp="1"/>
          </p:cNvSpPr>
          <p:nvPr>
            <p:ph type="subTitle" idx="1"/>
          </p:nvPr>
        </p:nvSpPr>
        <p:spPr>
          <a:xfrm>
            <a:off x="1065490" y="3403600"/>
            <a:ext cx="5030511" cy="13970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600"/>
              </a:spcBef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vi-V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phụ đề của Bản cái</a:t>
            </a:r>
            <a:endParaRPr lang="vi-VN" dirty="0"/>
          </a:p>
        </p:txBody>
      </p:sp>
      <p:sp>
        <p:nvSpPr>
          <p:cNvPr id="4" name="Chỗ dành sẵn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5" name="Chỗ dành sẵn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ỗ dành sẵn Số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55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5" name="Chỗ dành sẵn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ỗ dành sẵn Số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817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êu đề Phầ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65491" y="533400"/>
            <a:ext cx="8689063" cy="2286000"/>
          </a:xfrm>
        </p:spPr>
        <p:txBody>
          <a:bodyPr anchor="b">
            <a:normAutofit/>
          </a:bodyPr>
          <a:lstStyle>
            <a:lvl1pPr algn="l" latinLnBrk="0">
              <a:defRPr lang="vi-VN" sz="5400" b="1" cap="none" baseline="0"/>
            </a:lvl1pPr>
          </a:lstStyle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Văn bản 2"/>
          <p:cNvSpPr>
            <a:spLocks noGrp="1"/>
          </p:cNvSpPr>
          <p:nvPr>
            <p:ph type="body" idx="1" hasCustomPrompt="1"/>
          </p:nvPr>
        </p:nvSpPr>
        <p:spPr>
          <a:xfrm>
            <a:off x="1065491" y="3124200"/>
            <a:ext cx="8689063" cy="137160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600"/>
              </a:spcBef>
              <a:buNone/>
              <a:defRPr lang="vi-V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0">
              <a:buNone/>
              <a:defRPr lang="vi-V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vi-V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vi-V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</p:txBody>
      </p:sp>
      <p:sp>
        <p:nvSpPr>
          <p:cNvPr id="4" name="Chỗ dành sẵn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5" name="Chỗ dành sẵn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ỗ dành sẵn Số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220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Nội dung 2"/>
          <p:cNvSpPr>
            <a:spLocks noGrp="1"/>
          </p:cNvSpPr>
          <p:nvPr>
            <p:ph sz="half" idx="1"/>
          </p:nvPr>
        </p:nvSpPr>
        <p:spPr>
          <a:xfrm>
            <a:off x="1065489" y="1828800"/>
            <a:ext cx="4253068" cy="4191000"/>
          </a:xfrm>
        </p:spPr>
        <p:txBody>
          <a:bodyPr>
            <a:normAutofit/>
          </a:bodyPr>
          <a:lstStyle>
            <a:lvl1pPr latinLnBrk="0">
              <a:defRPr lang="vi-VN" sz="2000"/>
            </a:lvl1pPr>
            <a:lvl2pPr latinLnBrk="0">
              <a:defRPr lang="vi-VN" sz="1800"/>
            </a:lvl2pPr>
            <a:lvl3pPr latinLnBrk="0">
              <a:defRPr lang="vi-VN" sz="1600"/>
            </a:lvl3pPr>
            <a:lvl4pPr latinLnBrk="0">
              <a:defRPr lang="vi-VN" sz="1400"/>
            </a:lvl4pPr>
            <a:lvl5pPr latinLnBrk="0">
              <a:defRPr lang="vi-VN" sz="1400"/>
            </a:lvl5pPr>
            <a:lvl6pPr latinLnBrk="0">
              <a:defRPr lang="vi-VN" sz="1400"/>
            </a:lvl6pPr>
            <a:lvl7pPr latinLnBrk="0">
              <a:defRPr lang="vi-VN" sz="1400"/>
            </a:lvl7pPr>
            <a:lvl8pPr latinLnBrk="0">
              <a:defRPr lang="vi-VN" sz="1400"/>
            </a:lvl8pPr>
            <a:lvl9pPr latinLnBrk="0">
              <a:defRPr lang="vi-VN" sz="14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Nội dung 3"/>
          <p:cNvSpPr>
            <a:spLocks noGrp="1"/>
          </p:cNvSpPr>
          <p:nvPr>
            <p:ph sz="half" idx="2"/>
          </p:nvPr>
        </p:nvSpPr>
        <p:spPr>
          <a:xfrm>
            <a:off x="5466021" y="1828800"/>
            <a:ext cx="4253068" cy="4191000"/>
          </a:xfrm>
        </p:spPr>
        <p:txBody>
          <a:bodyPr>
            <a:normAutofit/>
          </a:bodyPr>
          <a:lstStyle>
            <a:lvl1pPr latinLnBrk="0">
              <a:defRPr lang="vi-VN" sz="2000"/>
            </a:lvl1pPr>
            <a:lvl2pPr latinLnBrk="0">
              <a:defRPr lang="vi-VN" sz="1800"/>
            </a:lvl2pPr>
            <a:lvl3pPr latinLnBrk="0">
              <a:defRPr lang="vi-VN" sz="1600"/>
            </a:lvl3pPr>
            <a:lvl4pPr latinLnBrk="0">
              <a:defRPr lang="vi-VN" sz="1400"/>
            </a:lvl4pPr>
            <a:lvl5pPr latinLnBrk="0">
              <a:defRPr lang="vi-VN" sz="1400"/>
            </a:lvl5pPr>
            <a:lvl6pPr latinLnBrk="0">
              <a:defRPr lang="vi-VN" sz="1400"/>
            </a:lvl6pPr>
            <a:lvl7pPr latinLnBrk="0">
              <a:defRPr lang="vi-VN" sz="1400"/>
            </a:lvl7pPr>
            <a:lvl8pPr latinLnBrk="0">
              <a:defRPr lang="vi-VN" sz="1400"/>
            </a:lvl8pPr>
            <a:lvl9pPr latinLnBrk="0">
              <a:defRPr lang="vi-VN" sz="14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ỗ dành sẵn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6" name="Chỗ dành sẵn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ỗ dành sẵn Số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2311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65488" y="533400"/>
            <a:ext cx="8689065" cy="1066800"/>
          </a:xfrm>
        </p:spPr>
        <p:txBody>
          <a:bodyPr/>
          <a:lstStyle>
            <a:lvl1pPr latinLnBrk="0">
              <a:defRPr lang="vi-VN"/>
            </a:lvl1pPr>
          </a:lstStyle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Văn bản 2"/>
          <p:cNvSpPr>
            <a:spLocks noGrp="1"/>
          </p:cNvSpPr>
          <p:nvPr>
            <p:ph type="body" idx="1" hasCustomPrompt="1"/>
          </p:nvPr>
        </p:nvSpPr>
        <p:spPr>
          <a:xfrm>
            <a:off x="1065490" y="1828800"/>
            <a:ext cx="4253068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vi-VN" sz="2000" b="0"/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</p:txBody>
      </p:sp>
      <p:sp>
        <p:nvSpPr>
          <p:cNvPr id="4" name="Chỗ dành sẵn Nội dung 3"/>
          <p:cNvSpPr>
            <a:spLocks noGrp="1"/>
          </p:cNvSpPr>
          <p:nvPr>
            <p:ph sz="half" idx="2" hasCustomPrompt="1"/>
          </p:nvPr>
        </p:nvSpPr>
        <p:spPr>
          <a:xfrm>
            <a:off x="1065490" y="2590800"/>
            <a:ext cx="4253068" cy="3429000"/>
          </a:xfrm>
        </p:spPr>
        <p:txBody>
          <a:bodyPr>
            <a:normAutofit/>
          </a:bodyPr>
          <a:lstStyle>
            <a:lvl1pPr latinLnBrk="0">
              <a:defRPr lang="vi-VN" sz="2000"/>
            </a:lvl1pPr>
            <a:lvl2pPr latinLnBrk="0">
              <a:defRPr lang="vi-VN" sz="1800"/>
            </a:lvl2pPr>
            <a:lvl3pPr latinLnBrk="0">
              <a:defRPr lang="vi-VN" sz="1600"/>
            </a:lvl3pPr>
            <a:lvl4pPr latinLnBrk="0">
              <a:defRPr lang="vi-VN" sz="1400"/>
            </a:lvl4pPr>
            <a:lvl5pPr latinLnBrk="0">
              <a:defRPr lang="vi-VN" sz="1400"/>
            </a:lvl5pPr>
            <a:lvl6pPr latinLnBrk="0">
              <a:defRPr lang="vi-VN" sz="1400"/>
            </a:lvl6pPr>
            <a:lvl7pPr latinLnBrk="0">
              <a:defRPr lang="vi-VN" sz="1400"/>
            </a:lvl7pPr>
            <a:lvl8pPr latinLnBrk="0">
              <a:defRPr lang="vi-VN" sz="1400"/>
            </a:lvl8pPr>
            <a:lvl9pPr latinLnBrk="0">
              <a:defRPr lang="vi-VN" sz="1400"/>
            </a:lvl9pPr>
          </a:lstStyle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  <a:p>
            <a:pPr lvl="1"/>
            <a:r>
              <a:rPr lang="vi-VN" dirty="0"/>
              <a:t>Mức hai</a:t>
            </a:r>
          </a:p>
          <a:p>
            <a:pPr lvl="2"/>
            <a:r>
              <a:rPr lang="vi-VN" dirty="0"/>
              <a:t>Mức ba</a:t>
            </a:r>
          </a:p>
          <a:p>
            <a:pPr lvl="3"/>
            <a:r>
              <a:rPr lang="vi-VN" dirty="0"/>
              <a:t>Mức bốn</a:t>
            </a:r>
          </a:p>
          <a:p>
            <a:pPr lvl="4"/>
            <a:r>
              <a:rPr lang="vi-VN" dirty="0"/>
              <a:t>Mức năm</a:t>
            </a:r>
          </a:p>
        </p:txBody>
      </p:sp>
      <p:sp>
        <p:nvSpPr>
          <p:cNvPr id="5" name="Nơi giữ chỗ Văn bản 4"/>
          <p:cNvSpPr>
            <a:spLocks noGrp="1"/>
          </p:cNvSpPr>
          <p:nvPr>
            <p:ph type="body" sz="quarter" idx="3" hasCustomPrompt="1"/>
          </p:nvPr>
        </p:nvSpPr>
        <p:spPr>
          <a:xfrm>
            <a:off x="5501485" y="1828800"/>
            <a:ext cx="4253068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vi-VN" sz="2000" b="0"/>
            </a:lvl1pPr>
            <a:lvl2pPr marL="457200" indent="0" latinLnBrk="0">
              <a:buNone/>
              <a:defRPr lang="vi-VN" sz="2000" b="1"/>
            </a:lvl2pPr>
            <a:lvl3pPr marL="914400" indent="0" latinLnBrk="0">
              <a:buNone/>
              <a:defRPr lang="vi-VN" sz="1800" b="1"/>
            </a:lvl3pPr>
            <a:lvl4pPr marL="1371600" indent="0" latinLnBrk="0">
              <a:buNone/>
              <a:defRPr lang="vi-VN" sz="1600" b="1"/>
            </a:lvl4pPr>
            <a:lvl5pPr marL="1828800" indent="0" latinLnBrk="0">
              <a:buNone/>
              <a:defRPr lang="vi-VN" sz="1600" b="1"/>
            </a:lvl5pPr>
            <a:lvl6pPr marL="2286000" indent="0" latinLnBrk="0">
              <a:buNone/>
              <a:defRPr lang="vi-VN" sz="1600" b="1"/>
            </a:lvl6pPr>
            <a:lvl7pPr marL="2743200" indent="0" latinLnBrk="0">
              <a:buNone/>
              <a:defRPr lang="vi-VN" sz="1600" b="1"/>
            </a:lvl7pPr>
            <a:lvl8pPr marL="3200400" indent="0" latinLnBrk="0">
              <a:buNone/>
              <a:defRPr lang="vi-VN" sz="1600" b="1"/>
            </a:lvl8pPr>
            <a:lvl9pPr marL="3657600" indent="0" latinLnBrk="0">
              <a:buNone/>
              <a:defRPr lang="vi-VN" sz="1600" b="1"/>
            </a:lvl9pPr>
          </a:lstStyle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</p:txBody>
      </p:sp>
      <p:sp>
        <p:nvSpPr>
          <p:cNvPr id="6" name="Nơi giữ chỗ Nội dung 5"/>
          <p:cNvSpPr>
            <a:spLocks noGrp="1"/>
          </p:cNvSpPr>
          <p:nvPr>
            <p:ph sz="quarter" idx="4" hasCustomPrompt="1"/>
          </p:nvPr>
        </p:nvSpPr>
        <p:spPr>
          <a:xfrm>
            <a:off x="5501485" y="2590800"/>
            <a:ext cx="4253068" cy="3429000"/>
          </a:xfrm>
        </p:spPr>
        <p:txBody>
          <a:bodyPr>
            <a:normAutofit/>
          </a:bodyPr>
          <a:lstStyle>
            <a:lvl1pPr latinLnBrk="0">
              <a:defRPr lang="vi-VN" sz="2000"/>
            </a:lvl1pPr>
            <a:lvl2pPr latinLnBrk="0">
              <a:defRPr lang="vi-VN" sz="1800"/>
            </a:lvl2pPr>
            <a:lvl3pPr latinLnBrk="0">
              <a:defRPr lang="vi-VN" sz="1600"/>
            </a:lvl3pPr>
            <a:lvl4pPr latinLnBrk="0">
              <a:defRPr lang="vi-VN" sz="1400"/>
            </a:lvl4pPr>
            <a:lvl5pPr latinLnBrk="0">
              <a:defRPr lang="vi-VN" sz="1400"/>
            </a:lvl5pPr>
            <a:lvl6pPr latinLnBrk="0">
              <a:defRPr lang="vi-VN" sz="1400"/>
            </a:lvl6pPr>
            <a:lvl7pPr latinLnBrk="0">
              <a:defRPr lang="vi-VN" sz="1400"/>
            </a:lvl7pPr>
            <a:lvl8pPr latinLnBrk="0">
              <a:defRPr lang="vi-VN" sz="1400"/>
            </a:lvl8pPr>
            <a:lvl9pPr latinLnBrk="0">
              <a:defRPr lang="vi-VN" sz="1400"/>
            </a:lvl9pPr>
          </a:lstStyle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  <a:p>
            <a:pPr lvl="1"/>
            <a:r>
              <a:rPr lang="vi-VN" dirty="0"/>
              <a:t>Mức hai</a:t>
            </a:r>
          </a:p>
          <a:p>
            <a:pPr lvl="2"/>
            <a:r>
              <a:rPr lang="vi-VN" dirty="0"/>
              <a:t>Mức ba</a:t>
            </a:r>
          </a:p>
          <a:p>
            <a:pPr lvl="3"/>
            <a:r>
              <a:rPr lang="vi-VN" dirty="0"/>
              <a:t>Mức bốn</a:t>
            </a:r>
          </a:p>
          <a:p>
            <a:pPr lvl="4"/>
            <a:r>
              <a:rPr lang="vi-VN" dirty="0"/>
              <a:t>Mức năm</a:t>
            </a:r>
          </a:p>
        </p:txBody>
      </p:sp>
      <p:sp>
        <p:nvSpPr>
          <p:cNvPr id="7" name="Chỗ dành sẵn Ngà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8" name="Chỗ dành sẵn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ỗ dành sẵn Số Bản chiế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20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Ngà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4" name="Chỗ dành sẵn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ỗ dành sẵn Số Bản chiế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659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Ngà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3" name="Chỗ dành sẵn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ỗ dành sẵn Số Bản chiế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021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ú thí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rmAutofit/>
          </a:bodyPr>
          <a:lstStyle>
            <a:lvl1pPr algn="l" latinLnBrk="0">
              <a:defRPr lang="vi-VN" sz="3600" b="1"/>
            </a:lvl1pPr>
          </a:lstStyle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Nội dung 2"/>
          <p:cNvSpPr>
            <a:spLocks noGrp="1"/>
          </p:cNvSpPr>
          <p:nvPr>
            <p:ph idx="1" hasCustomPrompt="1"/>
          </p:nvPr>
        </p:nvSpPr>
        <p:spPr>
          <a:xfrm>
            <a:off x="5867341" y="533400"/>
            <a:ext cx="5868928" cy="5486400"/>
          </a:xfrm>
        </p:spPr>
        <p:txBody>
          <a:bodyPr>
            <a:normAutofit/>
          </a:bodyPr>
          <a:lstStyle>
            <a:lvl1pPr latinLnBrk="0">
              <a:defRPr lang="vi-VN" sz="2000"/>
            </a:lvl1pPr>
            <a:lvl2pPr latinLnBrk="0">
              <a:defRPr lang="vi-VN" sz="1800"/>
            </a:lvl2pPr>
            <a:lvl3pPr latinLnBrk="0">
              <a:defRPr lang="vi-VN" sz="1600"/>
            </a:lvl3pPr>
            <a:lvl4pPr latinLnBrk="0">
              <a:defRPr lang="vi-VN" sz="1400"/>
            </a:lvl4pPr>
            <a:lvl5pPr latinLnBrk="0">
              <a:defRPr lang="vi-VN" sz="1400"/>
            </a:lvl5pPr>
            <a:lvl6pPr latinLnBrk="0">
              <a:defRPr lang="vi-VN" sz="1400"/>
            </a:lvl6pPr>
            <a:lvl7pPr latinLnBrk="0">
              <a:defRPr lang="vi-VN" sz="1400"/>
            </a:lvl7pPr>
            <a:lvl8pPr latinLnBrk="0">
              <a:defRPr lang="vi-VN" sz="1400"/>
            </a:lvl8pPr>
            <a:lvl9pPr latinLnBrk="0">
              <a:defRPr lang="vi-VN" sz="1400"/>
            </a:lvl9pPr>
          </a:lstStyle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  <a:p>
            <a:pPr lvl="1"/>
            <a:r>
              <a:rPr lang="vi-VN" dirty="0"/>
              <a:t>Mức hai</a:t>
            </a:r>
          </a:p>
          <a:p>
            <a:pPr lvl="2"/>
            <a:r>
              <a:rPr lang="vi-VN" dirty="0"/>
              <a:t>Mức ba</a:t>
            </a:r>
          </a:p>
          <a:p>
            <a:pPr lvl="3"/>
            <a:r>
              <a:rPr lang="vi-VN" dirty="0"/>
              <a:t>Mức bốn</a:t>
            </a:r>
          </a:p>
          <a:p>
            <a:pPr lvl="4"/>
            <a:r>
              <a:rPr lang="vi-VN" dirty="0"/>
              <a:t>Mức năm</a:t>
            </a:r>
          </a:p>
        </p:txBody>
      </p:sp>
      <p:sp>
        <p:nvSpPr>
          <p:cNvPr id="4" name="Chỗ dành sẵn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 latinLnBrk="0">
              <a:lnSpc>
                <a:spcPct val="110000"/>
              </a:lnSpc>
              <a:spcBef>
                <a:spcPts val="600"/>
              </a:spcBef>
              <a:buNone/>
              <a:defRPr lang="vi-V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0">
              <a:buNone/>
              <a:defRPr lang="vi-VN" sz="1200"/>
            </a:lvl2pPr>
            <a:lvl3pPr marL="914400" indent="0" latinLnBrk="0">
              <a:buNone/>
              <a:defRPr lang="vi-VN" sz="1000"/>
            </a:lvl3pPr>
            <a:lvl4pPr marL="1371600" indent="0" latinLnBrk="0">
              <a:buNone/>
              <a:defRPr lang="vi-VN" sz="900"/>
            </a:lvl4pPr>
            <a:lvl5pPr marL="1828800" indent="0" latinLnBrk="0">
              <a:buNone/>
              <a:defRPr lang="vi-VN" sz="900"/>
            </a:lvl5pPr>
            <a:lvl6pPr marL="2286000" indent="0" latinLnBrk="0">
              <a:buNone/>
              <a:defRPr lang="vi-VN" sz="900"/>
            </a:lvl6pPr>
            <a:lvl7pPr marL="2743200" indent="0" latinLnBrk="0">
              <a:buNone/>
              <a:defRPr lang="vi-VN" sz="900"/>
            </a:lvl7pPr>
            <a:lvl8pPr marL="3200400" indent="0" latinLnBrk="0">
              <a:buNone/>
              <a:defRPr lang="vi-VN" sz="900"/>
            </a:lvl8pPr>
            <a:lvl9pPr marL="3657600" indent="0" latinLnBrk="0">
              <a:buNone/>
              <a:defRPr lang="vi-VN" sz="900"/>
            </a:lvl9pPr>
          </a:lstStyle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</p:txBody>
      </p:sp>
      <p:sp>
        <p:nvSpPr>
          <p:cNvPr id="5" name="Chỗ dành sẵn Ngà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6" name="Chỗ dành sẵn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ỗ dành sẵn Số Bản chiế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8469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3A7C-A7D1-4530-B1EA-77DA6742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5BC9-2B63-4353-B235-82B6D41A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E9179F7-A0B9-4F7B-8FBB-6EB2CA05A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792" y="210957"/>
            <a:ext cx="786664" cy="94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2DFF6-3AB3-4857-BDA7-9B7EFE6FE55A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6374"/>
            <a:ext cx="12192000" cy="330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A2098-B3AC-478F-A466-0F3E5A43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7767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8B06A2-FD4E-4D1E-9D12-CF22C25346CC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09A63-4C15-4E93-9E95-12B56F71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266" y="6567767"/>
            <a:ext cx="4404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chinh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0B50-F586-4A0B-B04A-DB8CADC1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0507" y="6567767"/>
            <a:ext cx="343329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Trần Hoàng Luân – Nguyễn Hoàng Hiệp      </a:t>
            </a:r>
            <a:fld id="{99F8B4D1-5ED2-450B-99A5-AD29484FB48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FAF1F1-B492-4C0B-BD87-99EC634A11C5}"/>
              </a:ext>
            </a:extLst>
          </p:cNvPr>
          <p:cNvCxnSpPr/>
          <p:nvPr userDrawn="1"/>
        </p:nvCxnSpPr>
        <p:spPr>
          <a:xfrm>
            <a:off x="540913" y="579549"/>
            <a:ext cx="10431887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49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ình ảnh với Chú thí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Autofit/>
          </a:bodyPr>
          <a:lstStyle>
            <a:lvl1pPr algn="l" latinLnBrk="0">
              <a:defRPr lang="vi-VN" sz="3600" b="1"/>
            </a:lvl1pPr>
          </a:lstStyle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Hình ảnh 2"/>
          <p:cNvSpPr>
            <a:spLocks noGrp="1"/>
          </p:cNvSpPr>
          <p:nvPr>
            <p:ph type="pic" idx="1"/>
          </p:nvPr>
        </p:nvSpPr>
        <p:spPr>
          <a:xfrm>
            <a:off x="5867340" y="533400"/>
            <a:ext cx="5781679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0">
              <a:buNone/>
              <a:defRPr lang="vi-VN" sz="2400"/>
            </a:lvl1pPr>
            <a:lvl2pPr marL="457200" indent="0" latinLnBrk="0">
              <a:buNone/>
              <a:defRPr lang="vi-VN" sz="2800"/>
            </a:lvl2pPr>
            <a:lvl3pPr marL="914400" indent="0" latinLnBrk="0">
              <a:buNone/>
              <a:defRPr lang="vi-VN" sz="2400"/>
            </a:lvl3pPr>
            <a:lvl4pPr marL="1371600" indent="0" latinLnBrk="0">
              <a:buNone/>
              <a:defRPr lang="vi-VN" sz="2000"/>
            </a:lvl4pPr>
            <a:lvl5pPr marL="1828800" indent="0" latinLnBrk="0">
              <a:buNone/>
              <a:defRPr lang="vi-VN" sz="2000"/>
            </a:lvl5pPr>
            <a:lvl6pPr marL="2286000" indent="0" latinLnBrk="0">
              <a:buNone/>
              <a:defRPr lang="vi-VN" sz="2000"/>
            </a:lvl6pPr>
            <a:lvl7pPr marL="2743200" indent="0" latinLnBrk="0">
              <a:buNone/>
              <a:defRPr lang="vi-VN" sz="2000"/>
            </a:lvl7pPr>
            <a:lvl8pPr marL="3200400" indent="0" latinLnBrk="0">
              <a:buNone/>
              <a:defRPr lang="vi-VN" sz="2000"/>
            </a:lvl8pPr>
            <a:lvl9pPr marL="3657600" indent="0" latinLnBrk="0">
              <a:buNone/>
              <a:defRPr lang="vi-VN" sz="2000"/>
            </a:lvl9pPr>
          </a:lstStyle>
          <a:p>
            <a:r>
              <a:rPr lang="vi-VN"/>
              <a:t>Bấm biểu tượng để thêm hình ảnh</a:t>
            </a:r>
            <a:endParaRPr lang="vi-VN" dirty="0"/>
          </a:p>
        </p:txBody>
      </p:sp>
      <p:sp>
        <p:nvSpPr>
          <p:cNvPr id="4" name="Chỗ dành sẵn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 latinLnBrk="0">
              <a:lnSpc>
                <a:spcPct val="110000"/>
              </a:lnSpc>
              <a:spcBef>
                <a:spcPts val="600"/>
              </a:spcBef>
              <a:buNone/>
              <a:defRPr lang="vi-VN" sz="1800"/>
            </a:lvl1pPr>
            <a:lvl2pPr marL="457200" indent="0" latinLnBrk="0">
              <a:buNone/>
              <a:defRPr lang="vi-VN" sz="1200"/>
            </a:lvl2pPr>
            <a:lvl3pPr marL="914400" indent="0" latinLnBrk="0">
              <a:buNone/>
              <a:defRPr lang="vi-VN" sz="1000"/>
            </a:lvl3pPr>
            <a:lvl4pPr marL="1371600" indent="0" latinLnBrk="0">
              <a:buNone/>
              <a:defRPr lang="vi-VN" sz="900"/>
            </a:lvl4pPr>
            <a:lvl5pPr marL="1828800" indent="0" latinLnBrk="0">
              <a:buNone/>
              <a:defRPr lang="vi-VN" sz="900"/>
            </a:lvl5pPr>
            <a:lvl6pPr marL="2286000" indent="0" latinLnBrk="0">
              <a:buNone/>
              <a:defRPr lang="vi-VN" sz="900"/>
            </a:lvl6pPr>
            <a:lvl7pPr marL="2743200" indent="0" latinLnBrk="0">
              <a:buNone/>
              <a:defRPr lang="vi-VN" sz="900"/>
            </a:lvl7pPr>
            <a:lvl8pPr marL="3200400" indent="0" latinLnBrk="0">
              <a:buNone/>
              <a:defRPr lang="vi-VN" sz="900"/>
            </a:lvl8pPr>
            <a:lvl9pPr marL="3657600" indent="0" latinLnBrk="0">
              <a:buNone/>
              <a:defRPr lang="vi-VN" sz="900"/>
            </a:lvl9pPr>
          </a:lstStyle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3398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Văn bản dọc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  <a:p>
            <a:pPr lvl="1"/>
            <a:r>
              <a:rPr lang="vi-VN" dirty="0"/>
              <a:t>Mức hai</a:t>
            </a:r>
          </a:p>
          <a:p>
            <a:pPr lvl="2"/>
            <a:r>
              <a:rPr lang="vi-VN" dirty="0"/>
              <a:t>Mức ba</a:t>
            </a:r>
          </a:p>
          <a:p>
            <a:pPr lvl="3"/>
            <a:r>
              <a:rPr lang="vi-VN" dirty="0"/>
              <a:t>Mức bốn</a:t>
            </a:r>
          </a:p>
          <a:p>
            <a:pPr lvl="4"/>
            <a:r>
              <a:rPr lang="vi-VN" dirty="0"/>
              <a:t>Mức năm</a:t>
            </a:r>
          </a:p>
        </p:txBody>
      </p:sp>
      <p:sp>
        <p:nvSpPr>
          <p:cNvPr id="4" name="Chỗ dành sẵn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5" name="Chỗ dành sẵn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ỗ dành sẵn Số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29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ăn bản Dọc 1"/>
          <p:cNvSpPr>
            <a:spLocks noGrp="1"/>
          </p:cNvSpPr>
          <p:nvPr>
            <p:ph type="title" orient="vert"/>
          </p:nvPr>
        </p:nvSpPr>
        <p:spPr>
          <a:xfrm>
            <a:off x="8763695" y="533400"/>
            <a:ext cx="2362816" cy="54864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Văn bản dọc 2"/>
          <p:cNvSpPr>
            <a:spLocks noGrp="1"/>
          </p:cNvSpPr>
          <p:nvPr>
            <p:ph type="body" orient="vert" idx="1" hasCustomPrompt="1"/>
          </p:nvPr>
        </p:nvSpPr>
        <p:spPr>
          <a:xfrm>
            <a:off x="1065491" y="533400"/>
            <a:ext cx="7469544" cy="5486400"/>
          </a:xfrm>
        </p:spPr>
        <p:txBody>
          <a:bodyPr vert="eaVert"/>
          <a:lstStyle/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  <a:p>
            <a:pPr lvl="1"/>
            <a:r>
              <a:rPr lang="vi-VN" dirty="0"/>
              <a:t>Mức hai</a:t>
            </a:r>
          </a:p>
          <a:p>
            <a:pPr lvl="2"/>
            <a:r>
              <a:rPr lang="vi-VN" dirty="0"/>
              <a:t>Mức ba</a:t>
            </a:r>
          </a:p>
          <a:p>
            <a:pPr lvl="3"/>
            <a:r>
              <a:rPr lang="vi-VN" dirty="0"/>
              <a:t>Mức bốn</a:t>
            </a:r>
          </a:p>
          <a:p>
            <a:pPr lvl="4"/>
            <a:r>
              <a:rPr lang="vi-VN" dirty="0"/>
              <a:t>Mức năm</a:t>
            </a:r>
          </a:p>
        </p:txBody>
      </p:sp>
      <p:sp>
        <p:nvSpPr>
          <p:cNvPr id="4" name="Chỗ dành sẵn Ngà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1/10/2020</a:t>
            </a:fld>
            <a:endParaRPr lang="vi-VN"/>
          </a:p>
        </p:txBody>
      </p:sp>
      <p:sp>
        <p:nvSpPr>
          <p:cNvPr id="5" name="Chỗ dành sẵn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ỗ dành sẵn Số Bản chiế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3310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50806-BABF-4915-9689-3B9956D1C7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132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50806-BABF-4915-9689-3B9956D1C75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94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50806-BABF-4915-9689-3B9956D1C75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5401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053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01600" y="6477000"/>
            <a:ext cx="3860800" cy="304800"/>
          </a:xfrm>
        </p:spPr>
        <p:txBody>
          <a:bodyPr/>
          <a:lstStyle>
            <a:lvl1pPr algn="l">
              <a:defRPr sz="17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2400" y="3581400"/>
            <a:ext cx="93472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226" name="Rectangle 15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8432800" y="6477001"/>
            <a:ext cx="2844800" cy="244475"/>
          </a:xfr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227" name="Rectangle 1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9200" y="6477001"/>
            <a:ext cx="609600" cy="244475"/>
          </a:xfrm>
        </p:spPr>
        <p:txBody>
          <a:bodyPr/>
          <a:lstStyle>
            <a:lvl1pPr algn="ctr">
              <a:defRPr sz="1400">
                <a:latin typeface="Arial" charset="0"/>
              </a:defRPr>
            </a:lvl1pPr>
          </a:lstStyle>
          <a:p>
            <a:fld id="{3BB2BDF5-5FAB-40A7-931C-C75090FE0AB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2400" y="2514600"/>
            <a:ext cx="9347200" cy="685800"/>
          </a:xfrm>
          <a:effectLst/>
        </p:spPr>
        <p:txBody>
          <a:bodyPr/>
          <a:lstStyle>
            <a:lvl1pPr algn="ctr">
              <a:defRPr sz="450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gray">
          <a:xfrm>
            <a:off x="4673600" y="5943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D43636"/>
                </a:solidFill>
                <a:latin typeface="Arial Black" pitchFamily="34" charset="0"/>
              </a:rPr>
              <a:t>L/O/G/O</a:t>
            </a:r>
          </a:p>
        </p:txBody>
      </p:sp>
      <p:grpSp>
        <p:nvGrpSpPr>
          <p:cNvPr id="3236" name="Group 16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pic>
          <p:nvPicPr>
            <p:cNvPr id="3233" name="Picture 161" descr="artplus_nature_naturalcity38_g"/>
            <p:cNvPicPr>
              <a:picLocks noChangeAspect="1" noChangeArrowheads="1"/>
            </p:cNvPicPr>
            <p:nvPr userDrawn="1"/>
          </p:nvPicPr>
          <p:blipFill>
            <a:blip r:embed="rId2">
              <a:lum bright="6000" contrast="6000"/>
            </a:blip>
            <a:srcRect l="12500"/>
            <a:stretch>
              <a:fillRect/>
            </a:stretch>
          </p:blipFill>
          <p:spPr bwMode="auto">
            <a:xfrm>
              <a:off x="1200" y="2949"/>
              <a:ext cx="1241" cy="1131"/>
            </a:xfrm>
            <a:prstGeom prst="rect">
              <a:avLst/>
            </a:prstGeom>
            <a:noFill/>
          </p:spPr>
        </p:pic>
        <p:pic>
          <p:nvPicPr>
            <p:cNvPr id="3232" name="Picture 160" descr="artplus_nature_naturalcity38_g"/>
            <p:cNvPicPr>
              <a:picLocks noChangeAspect="1" noChangeArrowheads="1"/>
            </p:cNvPicPr>
            <p:nvPr userDrawn="1"/>
          </p:nvPicPr>
          <p:blipFill>
            <a:blip r:embed="rId2">
              <a:lum bright="6000" contrast="6000"/>
            </a:blip>
            <a:srcRect l="12500"/>
            <a:stretch>
              <a:fillRect/>
            </a:stretch>
          </p:blipFill>
          <p:spPr bwMode="auto">
            <a:xfrm>
              <a:off x="0" y="2019"/>
              <a:ext cx="1884" cy="2061"/>
            </a:xfrm>
            <a:prstGeom prst="rect">
              <a:avLst/>
            </a:prstGeom>
            <a:noFill/>
          </p:spPr>
        </p:pic>
        <p:pic>
          <p:nvPicPr>
            <p:cNvPr id="3231" name="Picture 159" descr="artplus_nature_naturalcity38_e"/>
            <p:cNvPicPr>
              <a:picLocks noChangeAspect="1" noChangeArrowheads="1"/>
            </p:cNvPicPr>
            <p:nvPr userDrawn="1"/>
          </p:nvPicPr>
          <p:blipFill>
            <a:blip r:embed="rId3"/>
            <a:srcRect b="11525"/>
            <a:stretch>
              <a:fillRect/>
            </a:stretch>
          </p:blipFill>
          <p:spPr bwMode="auto">
            <a:xfrm>
              <a:off x="0" y="2592"/>
              <a:ext cx="5760" cy="1728"/>
            </a:xfrm>
            <a:prstGeom prst="rect">
              <a:avLst/>
            </a:prstGeom>
            <a:noFill/>
          </p:spPr>
        </p:pic>
        <p:grpSp>
          <p:nvGrpSpPr>
            <p:cNvPr id="3234" name="Group 162"/>
            <p:cNvGrpSpPr>
              <a:grpSpLocks/>
            </p:cNvGrpSpPr>
            <p:nvPr userDrawn="1"/>
          </p:nvGrpSpPr>
          <p:grpSpPr bwMode="auto">
            <a:xfrm>
              <a:off x="0" y="0"/>
              <a:ext cx="5760" cy="2016"/>
              <a:chOff x="0" y="0"/>
              <a:chExt cx="5760" cy="2016"/>
            </a:xfrm>
          </p:grpSpPr>
          <p:pic>
            <p:nvPicPr>
              <p:cNvPr id="3225" name="Picture 153" descr="7"/>
              <p:cNvPicPr>
                <a:picLocks noChangeAspect="1" noChangeArrowheads="1"/>
              </p:cNvPicPr>
              <p:nvPr userDrawn="1"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5760" cy="2016"/>
              </a:xfrm>
              <a:prstGeom prst="rect">
                <a:avLst/>
              </a:prstGeom>
              <a:noFill/>
            </p:spPr>
          </p:pic>
          <p:pic>
            <p:nvPicPr>
              <p:cNvPr id="3212" name="Picture 140" descr="04"/>
              <p:cNvPicPr>
                <a:picLocks noChangeAspect="1" noChangeArrowheads="1"/>
              </p:cNvPicPr>
              <p:nvPr userDrawn="1"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60" y="0"/>
                <a:ext cx="858" cy="733"/>
              </a:xfrm>
              <a:prstGeom prst="rect">
                <a:avLst/>
              </a:prstGeom>
              <a:noFill/>
            </p:spPr>
          </p:pic>
        </p:grpSp>
        <p:pic>
          <p:nvPicPr>
            <p:cNvPr id="3235" name="Picture 163" descr="water_2"/>
            <p:cNvPicPr>
              <a:picLocks noChangeAspect="1" noChangeArrowheads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0" y="576"/>
              <a:ext cx="546" cy="336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-24240" y="0"/>
            <a:ext cx="18469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  <a:latin typeface="+mn-lt"/>
              </a:rPr>
              <a:t>www.trungtamtinhoc.edu.vn</a:t>
            </a:r>
          </a:p>
        </p:txBody>
      </p:sp>
    </p:spTree>
    <p:extLst>
      <p:ext uri="{BB962C8B-B14F-4D97-AF65-F5344CB8AC3E}">
        <p14:creationId xmlns:p14="http://schemas.microsoft.com/office/powerpoint/2010/main" val="401111008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988F5D-6E3D-4C98-8995-45E06F9C831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834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9F1051-3694-4B3C-A2C4-C4174A30978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4032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DAF1-15AC-4A82-AC74-07F48C99F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568D3-6B88-4671-A7E6-A3D62F811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6916B-3A2D-435C-B865-6F43246D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CA42C-10FD-4E0C-932E-C9ED3A5523FC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7F573-8FDF-462C-93ED-2F0AAC9C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1D983-A8B7-416A-8A8A-E491C583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51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192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192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C76ABF9-8069-429D-A3F1-B86BAF7CD2E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283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021803-56F0-44EC-8A9C-3159EF19363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9467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E1C0D0-E543-44A4-B7DB-B71A7896679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8068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73E5A1-ABA9-4021-87BC-87E49EFB75F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9776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F2C9F8-8265-49D4-B96A-AC66FABAE65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1337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1D37EF-4824-43AB-B127-D07360FAA5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9942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6D83498-A6DE-4FA9-ACE8-A8418FCA81F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637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88400" y="350838"/>
            <a:ext cx="2794000" cy="5973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350838"/>
            <a:ext cx="8178800" cy="59737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D7481E-0617-4AD2-9CCD-EF99D83E141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0199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350838"/>
            <a:ext cx="9652000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6400" y="1219200"/>
            <a:ext cx="11176000" cy="5105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6400" y="6537326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06400" y="6537326"/>
            <a:ext cx="711200" cy="244475"/>
          </a:xfrm>
        </p:spPr>
        <p:txBody>
          <a:bodyPr/>
          <a:lstStyle>
            <a:lvl1pPr>
              <a:defRPr/>
            </a:lvl1pPr>
          </a:lstStyle>
          <a:p>
            <a:fld id="{6CCCD201-6AC2-4297-8C2D-80116985FA2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219200" y="6537326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039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350838"/>
            <a:ext cx="9652000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06400" y="1219200"/>
            <a:ext cx="11176000" cy="5105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6400" y="6537326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06400" y="6537326"/>
            <a:ext cx="711200" cy="244475"/>
          </a:xfrm>
        </p:spPr>
        <p:txBody>
          <a:bodyPr/>
          <a:lstStyle>
            <a:lvl1pPr>
              <a:defRPr/>
            </a:lvl1pPr>
          </a:lstStyle>
          <a:p>
            <a:fld id="{971E4068-E658-4BB7-9E42-D7FE814FEDC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219200" y="6537326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9913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B14E-EC38-4920-AE7B-938F0470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8F492-BDE4-4ECA-A5CE-F21895D4D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4CFE2-0D30-4508-86E4-9AAE7B816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0CD46-9B97-4E75-AAA0-1B81CD0C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A3C9-B6D9-444E-AF23-64ABA4C23D32}" type="datetime1">
              <a:rPr lang="vi-VN" smtClean="0"/>
              <a:t>10/01/2020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9BAAA-B458-4FC4-8133-F9EFF739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1F586-9D9A-459C-9005-7B823AE7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21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g bì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6097-8254-4B75-BEFB-A16CB324009A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C5A98-0E1B-476F-BB95-5FAFDA49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5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không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67"/>
          <p:cNvGrpSpPr/>
          <p:nvPr/>
        </p:nvGrpSpPr>
        <p:grpSpPr>
          <a:xfrm>
            <a:off x="11201982" y="6346017"/>
            <a:ext cx="460397" cy="460397"/>
            <a:chOff x="2805313" y="1997209"/>
            <a:chExt cx="1008000" cy="1008000"/>
          </a:xfr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椭圆 70"/>
            <p:cNvSpPr>
              <a:spLocks noChangeAspect="1"/>
            </p:cNvSpPr>
            <p:nvPr/>
          </p:nvSpPr>
          <p:spPr>
            <a:xfrm>
              <a:off x="2805313" y="1997209"/>
              <a:ext cx="1008000" cy="1008000"/>
            </a:xfrm>
            <a:prstGeom prst="ellipse">
              <a:avLst/>
            </a:prstGeom>
            <a:gradFill flip="none" rotWithShape="1">
              <a:gsLst>
                <a:gs pos="86000">
                  <a:schemeClr val="bg1">
                    <a:lumMod val="85000"/>
                  </a:schemeClr>
                </a:gs>
                <a:gs pos="29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71"/>
            <p:cNvSpPr>
              <a:spLocks noChangeAspect="1"/>
            </p:cNvSpPr>
            <p:nvPr/>
          </p:nvSpPr>
          <p:spPr>
            <a:xfrm>
              <a:off x="2805313" y="1997209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706" y="6477375"/>
            <a:ext cx="2844800" cy="365125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5C56097-8254-4B75-BEFB-A16CB324009A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38706" y="6477375"/>
            <a:ext cx="3860800" cy="365125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28294" y="6393892"/>
            <a:ext cx="421342" cy="365125"/>
          </a:xfr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86C5A98-0E1B-476F-BB95-5FAFDA49E9E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692912" y="206333"/>
            <a:ext cx="4066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 b="1" baseline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vi-VN" altLang="zh-CN"/>
              <a:t>TIÊU ĐỀ SLIDE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2512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g trắ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/>
        </p:nvSpPr>
        <p:spPr>
          <a:xfrm>
            <a:off x="0" y="4306957"/>
            <a:ext cx="12192000" cy="2551043"/>
          </a:xfrm>
          <a:prstGeom prst="rect">
            <a:avLst/>
          </a:prstGeom>
          <a:gradFill flip="none" rotWithShape="1">
            <a:gsLst>
              <a:gs pos="90000">
                <a:schemeClr val="bg1">
                  <a:lumMod val="85000"/>
                  <a:alpha val="61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62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êu đề có châ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33427" y="6443005"/>
            <a:ext cx="11263531" cy="4149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6540" y="400932"/>
            <a:ext cx="858129" cy="6752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-16540" y="6450039"/>
            <a:ext cx="464235" cy="414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800"/>
          </a:p>
        </p:txBody>
      </p:sp>
      <p:sp>
        <p:nvSpPr>
          <p:cNvPr id="11" name="矩形 10"/>
          <p:cNvSpPr/>
          <p:nvPr/>
        </p:nvSpPr>
        <p:spPr>
          <a:xfrm>
            <a:off x="11711225" y="6450039"/>
            <a:ext cx="464235" cy="414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800"/>
          </a:p>
        </p:txBody>
      </p:sp>
      <p:sp>
        <p:nvSpPr>
          <p:cNvPr id="12" name="矩形 11"/>
          <p:cNvSpPr/>
          <p:nvPr/>
        </p:nvSpPr>
        <p:spPr>
          <a:xfrm>
            <a:off x="954131" y="400932"/>
            <a:ext cx="36000" cy="6752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13" name="矩形 12"/>
          <p:cNvSpPr/>
          <p:nvPr/>
        </p:nvSpPr>
        <p:spPr>
          <a:xfrm>
            <a:off x="12104888" y="400932"/>
            <a:ext cx="72000" cy="6752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/>
        </p:nvSpPr>
        <p:spPr>
          <a:xfrm>
            <a:off x="12037236" y="400932"/>
            <a:ext cx="36000" cy="6752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17" name="等腰三角形 16"/>
          <p:cNvSpPr/>
          <p:nvPr/>
        </p:nvSpPr>
        <p:spPr>
          <a:xfrm rot="5400000" flipH="1">
            <a:off x="11834072" y="6502260"/>
            <a:ext cx="302811" cy="31055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18" name="等腰三角形 17"/>
          <p:cNvSpPr/>
          <p:nvPr/>
        </p:nvSpPr>
        <p:spPr>
          <a:xfrm rot="16200000">
            <a:off x="64172" y="6502261"/>
            <a:ext cx="302811" cy="31055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148" name="椭圆 147"/>
          <p:cNvSpPr>
            <a:spLocks noChangeAspect="1"/>
          </p:cNvSpPr>
          <p:nvPr/>
        </p:nvSpPr>
        <p:spPr>
          <a:xfrm>
            <a:off x="1149362" y="968876"/>
            <a:ext cx="445765" cy="180000"/>
          </a:xfrm>
          <a:prstGeom prst="ellipse">
            <a:avLst/>
          </a:prstGeom>
          <a:gradFill flip="none" rotWithShape="1">
            <a:gsLst>
              <a:gs pos="23000">
                <a:schemeClr val="bg1">
                  <a:lumMod val="65000"/>
                  <a:alpha val="43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1795480" y="376257"/>
            <a:ext cx="863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时尚中黑简体" panose="01010104010101010101" pitchFamily="2" charset="-122"/>
              </a:rPr>
              <a:t>Tiêu</a:t>
            </a:r>
            <a:r>
              <a:rPr lang="en-US" altLang="zh-CN" sz="3600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时尚中黑简体" panose="01010104010101010101" pitchFamily="2" charset="-122"/>
              </a:rPr>
              <a:t> đề slide</a:t>
            </a:r>
            <a:endParaRPr lang="zh-CN" altLang="en-US" sz="36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  <a:ea typeface="时尚中黑简体" panose="01010104010101010101" pitchFamily="2" charset="-122"/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7" y="350517"/>
            <a:ext cx="796511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100047" y="6485775"/>
            <a:ext cx="460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bg1"/>
                </a:solidFill>
              </a:rPr>
              <a:t>www.powerpoint.vn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4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 pattern="rectangle" dir="ou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15"/>
          <p:cNvGrpSpPr>
            <a:grpSpLocks/>
          </p:cNvGrpSpPr>
          <p:nvPr/>
        </p:nvGrpSpPr>
        <p:grpSpPr bwMode="auto">
          <a:xfrm>
            <a:off x="-12700" y="6354233"/>
            <a:ext cx="12217400" cy="503768"/>
            <a:chOff x="0" y="4681728"/>
            <a:chExt cx="9163025" cy="377953"/>
          </a:xfrm>
        </p:grpSpPr>
        <p:sp>
          <p:nvSpPr>
            <p:cNvPr id="27" name="矩形 26">
              <a:hlinkClick r:id="rId2"/>
            </p:cNvPr>
            <p:cNvSpPr/>
            <p:nvPr/>
          </p:nvSpPr>
          <p:spPr>
            <a:xfrm>
              <a:off x="0" y="4681729"/>
              <a:ext cx="9163025" cy="3779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785201" y="4681728"/>
              <a:ext cx="377824" cy="377952"/>
            </a:xfrm>
            <a:prstGeom prst="rect">
              <a:avLst/>
            </a:prstGeom>
            <a:solidFill>
              <a:srgbClr val="803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4681728"/>
              <a:ext cx="377824" cy="377952"/>
            </a:xfrm>
            <a:prstGeom prst="rect">
              <a:avLst/>
            </a:prstGeom>
            <a:solidFill>
              <a:srgbClr val="803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/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8910592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31" name="等腰三角形 30"/>
            <p:cNvSpPr/>
            <p:nvPr/>
          </p:nvSpPr>
          <p:spPr>
            <a:xfrm rot="16200000">
              <a:off x="125391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33" name="组合 24"/>
          <p:cNvGrpSpPr>
            <a:grpSpLocks/>
          </p:cNvGrpSpPr>
          <p:nvPr/>
        </p:nvGrpSpPr>
        <p:grpSpPr bwMode="auto">
          <a:xfrm>
            <a:off x="0" y="323354"/>
            <a:ext cx="12217400" cy="756033"/>
            <a:chOff x="0" y="242094"/>
            <a:chExt cx="9163025" cy="568079"/>
          </a:xfrm>
        </p:grpSpPr>
        <p:grpSp>
          <p:nvGrpSpPr>
            <p:cNvPr id="34" name="组合 9"/>
            <p:cNvGrpSpPr>
              <a:grpSpLocks/>
            </p:cNvGrpSpPr>
            <p:nvPr/>
          </p:nvGrpSpPr>
          <p:grpSpPr bwMode="auto">
            <a:xfrm flipH="1">
              <a:off x="9060600" y="242094"/>
              <a:ext cx="102425" cy="564356"/>
              <a:chOff x="7668348" y="242094"/>
              <a:chExt cx="98744" cy="56435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668348" y="242468"/>
                <a:ext cx="62748" cy="564610"/>
              </a:xfrm>
              <a:prstGeom prst="rect">
                <a:avLst/>
              </a:prstGeom>
              <a:solidFill>
                <a:srgbClr val="803D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400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7767827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hlinkClick r:id="rId2"/>
            </p:cNvPr>
            <p:cNvSpPr txBox="1"/>
            <p:nvPr/>
          </p:nvSpPr>
          <p:spPr bwMode="auto">
            <a:xfrm>
              <a:off x="471487" y="555786"/>
              <a:ext cx="2446817" cy="2543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上海锐普广告公司荣誉出品</a:t>
              </a:r>
            </a:p>
          </p:txBody>
        </p:sp>
        <p:grpSp>
          <p:nvGrpSpPr>
            <p:cNvPr id="36" name="组合 3"/>
            <p:cNvGrpSpPr>
              <a:grpSpLocks/>
            </p:cNvGrpSpPr>
            <p:nvPr/>
          </p:nvGrpSpPr>
          <p:grpSpPr bwMode="auto">
            <a:xfrm>
              <a:off x="0" y="242094"/>
              <a:ext cx="480244" cy="564356"/>
              <a:chOff x="0" y="242094"/>
              <a:chExt cx="480244" cy="564356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0" y="242468"/>
                <a:ext cx="425449" cy="564610"/>
              </a:xfrm>
              <a:prstGeom prst="rect">
                <a:avLst/>
              </a:prstGeom>
              <a:solidFill>
                <a:srgbClr val="803D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481012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>
            <a:hlinkClick r:id="rId2"/>
          </p:cNvPr>
          <p:cNvSpPr txBox="1"/>
          <p:nvPr/>
        </p:nvSpPr>
        <p:spPr>
          <a:xfrm>
            <a:off x="637907" y="326706"/>
            <a:ext cx="51700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CN" altLang="en-US" sz="1867" dirty="0">
                <a:latin typeface="微软雅黑" pitchFamily="34" charset="-122"/>
                <a:ea typeface="微软雅黑" pitchFamily="34" charset="-122"/>
              </a:rPr>
              <a:t>最新时尚扁平化</a:t>
            </a:r>
            <a:r>
              <a:rPr lang="en-US" altLang="zh-CN" sz="1867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867" dirty="0">
                <a:latin typeface="微软雅黑" pitchFamily="34" charset="-122"/>
                <a:ea typeface="微软雅黑" pitchFamily="34" charset="-122"/>
              </a:rPr>
              <a:t>色欧式商务</a:t>
            </a:r>
            <a:r>
              <a:rPr lang="en-US" altLang="zh-CN" sz="1867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867" dirty="0">
                <a:latin typeface="微软雅黑" pitchFamily="34" charset="-122"/>
                <a:ea typeface="微软雅黑" pitchFamily="34" charset="-122"/>
              </a:rPr>
              <a:t>图表</a:t>
            </a:r>
          </a:p>
        </p:txBody>
      </p:sp>
      <p:sp>
        <p:nvSpPr>
          <p:cNvPr id="2" name="文本框 1">
            <a:hlinkClick r:id="rId2"/>
          </p:cNvPr>
          <p:cNvSpPr txBox="1"/>
          <p:nvPr/>
        </p:nvSpPr>
        <p:spPr>
          <a:xfrm>
            <a:off x="2532750" y="6373585"/>
            <a:ext cx="712650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dirty="0">
                <a:solidFill>
                  <a:schemeClr val="bg1"/>
                </a:solidFill>
              </a:rPr>
              <a:t>http://www.yanj.cn/index.php?act=activity&amp;activity_id=11</a:t>
            </a:r>
            <a:endParaRPr lang="zh-CN" altLang="en-US" sz="21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97371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6097-8254-4B75-BEFB-A16CB324009A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C5A98-0E1B-476F-BB95-5FAFDA49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6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r.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0" y="6480505"/>
            <a:ext cx="12192000" cy="3774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6053"/>
          <a:stretch/>
        </p:blipFill>
        <p:spPr>
          <a:xfrm>
            <a:off x="0" y="6494667"/>
            <a:ext cx="378056" cy="36333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35980" y="308653"/>
            <a:ext cx="2233842" cy="553828"/>
            <a:chOff x="344885" y="240963"/>
            <a:chExt cx="1675382" cy="415371"/>
          </a:xfrm>
        </p:grpSpPr>
        <p:grpSp>
          <p:nvGrpSpPr>
            <p:cNvPr id="10" name="组合 9"/>
            <p:cNvGrpSpPr/>
            <p:nvPr/>
          </p:nvGrpSpPr>
          <p:grpSpPr>
            <a:xfrm>
              <a:off x="344885" y="256696"/>
              <a:ext cx="311680" cy="399638"/>
              <a:chOff x="-1470025" y="750888"/>
              <a:chExt cx="2846388" cy="3649663"/>
            </a:xfrm>
          </p:grpSpPr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-617538" y="3852863"/>
                <a:ext cx="906463" cy="547688"/>
              </a:xfrm>
              <a:custGeom>
                <a:avLst/>
                <a:gdLst>
                  <a:gd name="T0" fmla="*/ 571 w 571"/>
                  <a:gd name="T1" fmla="*/ 0 h 345"/>
                  <a:gd name="T2" fmla="*/ 283 w 571"/>
                  <a:gd name="T3" fmla="*/ 345 h 345"/>
                  <a:gd name="T4" fmla="*/ 0 w 571"/>
                  <a:gd name="T5" fmla="*/ 2 h 345"/>
                  <a:gd name="T6" fmla="*/ 571 w 571"/>
                  <a:gd name="T7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1" h="345">
                    <a:moveTo>
                      <a:pt x="571" y="0"/>
                    </a:moveTo>
                    <a:lnTo>
                      <a:pt x="283" y="345"/>
                    </a:lnTo>
                    <a:lnTo>
                      <a:pt x="0" y="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514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-1470025" y="1006475"/>
                <a:ext cx="2611438" cy="2609850"/>
              </a:xfrm>
              <a:custGeom>
                <a:avLst/>
                <a:gdLst>
                  <a:gd name="T0" fmla="*/ 338 w 696"/>
                  <a:gd name="T1" fmla="*/ 358 h 696"/>
                  <a:gd name="T2" fmla="*/ 338 w 696"/>
                  <a:gd name="T3" fmla="*/ 0 h 696"/>
                  <a:gd name="T4" fmla="*/ 0 w 696"/>
                  <a:gd name="T5" fmla="*/ 348 h 696"/>
                  <a:gd name="T6" fmla="*/ 348 w 696"/>
                  <a:gd name="T7" fmla="*/ 696 h 696"/>
                  <a:gd name="T8" fmla="*/ 696 w 696"/>
                  <a:gd name="T9" fmla="*/ 358 h 696"/>
                  <a:gd name="T10" fmla="*/ 338 w 696"/>
                  <a:gd name="T11" fmla="*/ 358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6" h="696">
                    <a:moveTo>
                      <a:pt x="338" y="358"/>
                    </a:moveTo>
                    <a:cubicBezTo>
                      <a:pt x="338" y="0"/>
                      <a:pt x="338" y="0"/>
                      <a:pt x="338" y="0"/>
                    </a:cubicBezTo>
                    <a:cubicBezTo>
                      <a:pt x="150" y="5"/>
                      <a:pt x="0" y="159"/>
                      <a:pt x="0" y="348"/>
                    </a:cubicBezTo>
                    <a:cubicBezTo>
                      <a:pt x="0" y="540"/>
                      <a:pt x="156" y="696"/>
                      <a:pt x="348" y="696"/>
                    </a:cubicBezTo>
                    <a:cubicBezTo>
                      <a:pt x="537" y="696"/>
                      <a:pt x="690" y="546"/>
                      <a:pt x="696" y="358"/>
                    </a:cubicBezTo>
                    <a:lnTo>
                      <a:pt x="338" y="358"/>
                    </a:lnTo>
                    <a:close/>
                  </a:path>
                </a:pathLst>
              </a:custGeom>
              <a:solidFill>
                <a:srgbClr val="EF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34925" y="750888"/>
                <a:ext cx="1341438" cy="1346200"/>
              </a:xfrm>
              <a:custGeom>
                <a:avLst/>
                <a:gdLst>
                  <a:gd name="T0" fmla="*/ 10 w 358"/>
                  <a:gd name="T1" fmla="*/ 0 h 359"/>
                  <a:gd name="T2" fmla="*/ 0 w 358"/>
                  <a:gd name="T3" fmla="*/ 0 h 359"/>
                  <a:gd name="T4" fmla="*/ 0 w 358"/>
                  <a:gd name="T5" fmla="*/ 359 h 359"/>
                  <a:gd name="T6" fmla="*/ 358 w 358"/>
                  <a:gd name="T7" fmla="*/ 359 h 359"/>
                  <a:gd name="T8" fmla="*/ 358 w 358"/>
                  <a:gd name="T9" fmla="*/ 348 h 359"/>
                  <a:gd name="T10" fmla="*/ 10 w 358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8" h="359">
                    <a:moveTo>
                      <a:pt x="10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359"/>
                      <a:pt x="0" y="359"/>
                      <a:pt x="0" y="359"/>
                    </a:cubicBezTo>
                    <a:cubicBezTo>
                      <a:pt x="358" y="359"/>
                      <a:pt x="358" y="359"/>
                      <a:pt x="358" y="359"/>
                    </a:cubicBezTo>
                    <a:cubicBezTo>
                      <a:pt x="358" y="355"/>
                      <a:pt x="358" y="352"/>
                      <a:pt x="358" y="348"/>
                    </a:cubicBezTo>
                    <a:cubicBezTo>
                      <a:pt x="358" y="156"/>
                      <a:pt x="202" y="0"/>
                      <a:pt x="10" y="0"/>
                    </a:cubicBezTo>
                  </a:path>
                </a:pathLst>
              </a:custGeom>
              <a:solidFill>
                <a:srgbClr val="FF7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-1181100" y="2832100"/>
                <a:ext cx="2033588" cy="927100"/>
              </a:xfrm>
              <a:custGeom>
                <a:avLst/>
                <a:gdLst>
                  <a:gd name="T0" fmla="*/ 976 w 1281"/>
                  <a:gd name="T1" fmla="*/ 581 h 584"/>
                  <a:gd name="T2" fmla="*/ 1281 w 1281"/>
                  <a:gd name="T3" fmla="*/ 215 h 584"/>
                  <a:gd name="T4" fmla="*/ 1281 w 1281"/>
                  <a:gd name="T5" fmla="*/ 215 h 584"/>
                  <a:gd name="T6" fmla="*/ 1281 w 1281"/>
                  <a:gd name="T7" fmla="*/ 215 h 584"/>
                  <a:gd name="T8" fmla="*/ 962 w 1281"/>
                  <a:gd name="T9" fmla="*/ 0 h 584"/>
                  <a:gd name="T10" fmla="*/ 641 w 1281"/>
                  <a:gd name="T11" fmla="*/ 218 h 584"/>
                  <a:gd name="T12" fmla="*/ 319 w 1281"/>
                  <a:gd name="T13" fmla="*/ 3 h 584"/>
                  <a:gd name="T14" fmla="*/ 0 w 1281"/>
                  <a:gd name="T15" fmla="*/ 218 h 584"/>
                  <a:gd name="T16" fmla="*/ 0 w 1281"/>
                  <a:gd name="T17" fmla="*/ 218 h 584"/>
                  <a:gd name="T18" fmla="*/ 0 w 1281"/>
                  <a:gd name="T19" fmla="*/ 218 h 584"/>
                  <a:gd name="T20" fmla="*/ 307 w 1281"/>
                  <a:gd name="T21" fmla="*/ 584 h 584"/>
                  <a:gd name="T22" fmla="*/ 976 w 1281"/>
                  <a:gd name="T23" fmla="*/ 581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1" h="584">
                    <a:moveTo>
                      <a:pt x="976" y="581"/>
                    </a:moveTo>
                    <a:lnTo>
                      <a:pt x="1281" y="215"/>
                    </a:lnTo>
                    <a:lnTo>
                      <a:pt x="1281" y="215"/>
                    </a:lnTo>
                    <a:lnTo>
                      <a:pt x="1281" y="215"/>
                    </a:lnTo>
                    <a:lnTo>
                      <a:pt x="962" y="0"/>
                    </a:lnTo>
                    <a:lnTo>
                      <a:pt x="641" y="218"/>
                    </a:lnTo>
                    <a:lnTo>
                      <a:pt x="319" y="3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307" y="584"/>
                    </a:lnTo>
                    <a:lnTo>
                      <a:pt x="976" y="581"/>
                    </a:lnTo>
                    <a:close/>
                  </a:path>
                </a:pathLst>
              </a:custGeom>
              <a:solidFill>
                <a:srgbClr val="D3C9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20188" y="240963"/>
              <a:ext cx="1400079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研究学院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-</a:t>
              </a:r>
              <a:r>
                <a:rPr lang="en-US" altLang="zh-CN" sz="1400" dirty="0" err="1">
                  <a:solidFill>
                    <a:prstClr val="black"/>
                  </a:solidFill>
                  <a:latin typeface="微软雅黑" panose="020B0503020204020204" pitchFamily="34" charset="-122"/>
                </a:rPr>
                <a:t>Mr.Z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16323" y="404609"/>
              <a:ext cx="1105110" cy="2307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3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</a:rPr>
                <a:t>PPT CHART ACADEMY</a:t>
              </a:r>
              <a:endParaRPr lang="zh-CN" altLang="en-US" sz="9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01570" y="456515"/>
              <a:ext cx="116150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1" y="6494665"/>
            <a:ext cx="378163" cy="363335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838855" y="6488386"/>
            <a:ext cx="353147" cy="3705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76187" y="368660"/>
            <a:ext cx="3960440" cy="379292"/>
            <a:chOff x="5832140" y="276495"/>
            <a:chExt cx="2970330" cy="284469"/>
          </a:xfrm>
        </p:grpSpPr>
        <p:sp>
          <p:nvSpPr>
            <p:cNvPr id="23" name="矩形 22"/>
            <p:cNvSpPr/>
            <p:nvPr/>
          </p:nvSpPr>
          <p:spPr>
            <a:xfrm>
              <a:off x="5832140" y="276495"/>
              <a:ext cx="2970330" cy="238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6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二鹏广场</a:t>
              </a:r>
              <a:r>
                <a:rPr lang="en-US" altLang="zh-CN" sz="146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-</a:t>
              </a:r>
              <a:r>
                <a:rPr lang="zh-CN" altLang="en-US" sz="146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常规通用</a:t>
              </a:r>
              <a:r>
                <a:rPr lang="en-US" altLang="zh-CN" sz="146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PPT</a:t>
              </a:r>
              <a:r>
                <a:rPr lang="zh-CN" altLang="en-US" sz="1467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图表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8381568" y="515245"/>
              <a:ext cx="211733" cy="45719"/>
            </a:xfrm>
            <a:prstGeom prst="roundRect">
              <a:avLst>
                <a:gd name="adj" fmla="val 50000"/>
              </a:avLst>
            </a:prstGeom>
            <a:solidFill>
              <a:srgbClr val="EF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7812360" y="515245"/>
              <a:ext cx="526768" cy="45719"/>
            </a:xfrm>
            <a:prstGeom prst="roundRect">
              <a:avLst>
                <a:gd name="adj" fmla="val 50000"/>
              </a:avLst>
            </a:prstGeom>
            <a:solidFill>
              <a:srgbClr val="FF7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632340" y="515245"/>
              <a:ext cx="76718" cy="45719"/>
            </a:xfrm>
            <a:prstGeom prst="roundRect">
              <a:avLst>
                <a:gd name="adj" fmla="val 50000"/>
              </a:avLst>
            </a:prstGeom>
            <a:solidFill>
              <a:srgbClr val="EF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0110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9699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6097-8254-4B75-BEFB-A16CB324009A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C5A98-0E1B-476F-BB95-5FAFDA49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26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6097-8254-4B75-BEFB-A16CB324009A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C5A98-0E1B-476F-BB95-5FAFDA49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6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CADD-E196-4B69-871B-46E99587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9DC8B-512F-4349-829A-BFA9F8ED1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80BBC-2C0B-4DB3-8015-A8FEDAE66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C071E5-5534-495A-9983-1DDA9A704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DFAB17-35B0-4A04-96A4-A4DAC1E13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D4146-1D6B-469F-B86F-A04F3187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4396-903D-40A8-8DB9-E1288628A913}" type="datetime1">
              <a:rPr lang="vi-VN" smtClean="0"/>
              <a:t>10/01/2020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0D6407-DC66-47D2-9532-15DC9D45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CE877-30A0-49B3-AEE7-8802E75F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318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5081" cy="68720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64234" y="6457071"/>
            <a:ext cx="11263531" cy="4149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http://xyppt.yanj.cn  </a:t>
            </a:r>
            <a:r>
              <a:rPr lang="zh-CN" altLang="en-US" dirty="0"/>
              <a:t>新浪微博</a:t>
            </a:r>
            <a:r>
              <a:rPr lang="en-US" altLang="zh-CN" dirty="0"/>
              <a:t>@</a:t>
            </a:r>
            <a:r>
              <a:rPr lang="zh-CN" altLang="en-US" dirty="0"/>
              <a:t>雪原</a:t>
            </a:r>
            <a:r>
              <a:rPr lang="en-US" altLang="zh-CN" dirty="0"/>
              <a:t>PPT</a:t>
            </a:r>
          </a:p>
        </p:txBody>
      </p:sp>
      <p:sp>
        <p:nvSpPr>
          <p:cNvPr id="7" name="矩形 6"/>
          <p:cNvSpPr/>
          <p:nvPr/>
        </p:nvSpPr>
        <p:spPr>
          <a:xfrm>
            <a:off x="-1" y="407964"/>
            <a:ext cx="858129" cy="675249"/>
          </a:xfrm>
          <a:prstGeom prst="rect">
            <a:avLst/>
          </a:prstGeom>
          <a:solidFill>
            <a:srgbClr val="C100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" y="6457071"/>
            <a:ext cx="464235" cy="414997"/>
          </a:xfrm>
          <a:prstGeom prst="rect">
            <a:avLst/>
          </a:prstGeom>
          <a:solidFill>
            <a:srgbClr val="C100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727765" y="6457071"/>
            <a:ext cx="464235" cy="414997"/>
          </a:xfrm>
          <a:prstGeom prst="rect">
            <a:avLst/>
          </a:prstGeom>
          <a:solidFill>
            <a:srgbClr val="C1000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70671" y="407964"/>
            <a:ext cx="36000" cy="6752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2121428" y="407964"/>
            <a:ext cx="72000" cy="675249"/>
          </a:xfrm>
          <a:prstGeom prst="rect">
            <a:avLst/>
          </a:prstGeom>
          <a:solidFill>
            <a:srgbClr val="C100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2053776" y="407964"/>
            <a:ext cx="36000" cy="6752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795478" y="376256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oadway" panose="04040905080B02020502" pitchFamily="82" charset="0"/>
                <a:ea typeface="迷你简粗倩" panose="03000509000000000000" pitchFamily="65" charset="-122"/>
              </a:rPr>
              <a:t>PPT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rPr>
              <a:t>图表研究院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09103" y="745588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PPT CHART ACADEMY</a:t>
            </a:r>
            <a:endParaRPr lang="zh-CN" alt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等腰三角形 18"/>
          <p:cNvSpPr/>
          <p:nvPr/>
        </p:nvSpPr>
        <p:spPr>
          <a:xfrm rot="5400000" flipH="1">
            <a:off x="11850611" y="6509292"/>
            <a:ext cx="302811" cy="31055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6200000">
            <a:off x="80710" y="6509293"/>
            <a:ext cx="302811" cy="31055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967315" y="350517"/>
            <a:ext cx="796511" cy="684000"/>
            <a:chOff x="4644008" y="641735"/>
            <a:chExt cx="3646770" cy="3131656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641735"/>
              <a:ext cx="3646770" cy="3131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4" name="直接连接符 23"/>
            <p:cNvCxnSpPr/>
            <p:nvPr/>
          </p:nvCxnSpPr>
          <p:spPr>
            <a:xfrm>
              <a:off x="6343192" y="1950009"/>
              <a:ext cx="129614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椭圆 25"/>
          <p:cNvSpPr>
            <a:spLocks noChangeAspect="1"/>
          </p:cNvSpPr>
          <p:nvPr/>
        </p:nvSpPr>
        <p:spPr>
          <a:xfrm>
            <a:off x="1142688" y="948998"/>
            <a:ext cx="445765" cy="180000"/>
          </a:xfrm>
          <a:prstGeom prst="ellipse">
            <a:avLst/>
          </a:prstGeom>
          <a:gradFill flip="none" rotWithShape="1">
            <a:gsLst>
              <a:gs pos="0">
                <a:srgbClr val="666666">
                  <a:alpha val="66000"/>
                </a:srgbClr>
              </a:gs>
              <a:gs pos="100000">
                <a:srgbClr val="FFFFFF">
                  <a:alpha val="0"/>
                  <a:lumMod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797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422760" y="657225"/>
            <a:ext cx="304581" cy="755650"/>
          </a:xfrm>
          <a:prstGeom prst="rect">
            <a:avLst/>
          </a:prstGeom>
          <a:solidFill>
            <a:srgbClr val="3A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5" name="Rectangle 34"/>
          <p:cNvSpPr/>
          <p:nvPr/>
        </p:nvSpPr>
        <p:spPr>
          <a:xfrm>
            <a:off x="3863181" y="657225"/>
            <a:ext cx="4681539" cy="755650"/>
          </a:xfrm>
          <a:prstGeom prst="rect">
            <a:avLst/>
          </a:prstGeom>
          <a:solidFill>
            <a:srgbClr val="3A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3863181" y="657226"/>
            <a:ext cx="4681539" cy="755650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7752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6097-8254-4B75-BEFB-A16CB324009A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C5A98-0E1B-476F-BB95-5FAFDA49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735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3586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4" cy="6858000"/>
          </a:xfrm>
          <a:prstGeom prst="rect">
            <a:avLst/>
          </a:prstGeom>
        </p:spPr>
      </p:pic>
      <p:sp>
        <p:nvSpPr>
          <p:cNvPr id="3" name="Oval 2"/>
          <p:cNvSpPr/>
          <p:nvPr userDrawn="1"/>
        </p:nvSpPr>
        <p:spPr>
          <a:xfrm>
            <a:off x="11599817" y="5538651"/>
            <a:ext cx="1698172" cy="1397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9256295" y="6015789"/>
            <a:ext cx="3916008" cy="1324124"/>
          </a:xfrm>
          <a:prstGeom prst="ellipse">
            <a:avLst/>
          </a:prstGeom>
          <a:solidFill>
            <a:srgbClr val="CDD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266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96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CC9C-680E-4E97-A75A-B9EAB71E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F9330-85E3-4209-AB3C-BEB6E87FD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61B0-3D0D-45F7-9AD3-9CF45F679915}" type="datetime1">
              <a:rPr lang="vi-VN" smtClean="0"/>
              <a:t>10/01/2020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90532-AB3A-4A61-85AC-7CED9288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00661-82CC-4D1A-8B6D-758BB5EF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9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B4834-B761-48D3-891B-5B936ADA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94627-2EF8-4196-9FF9-DF4F2FF195C6}" type="datetime1">
              <a:rPr lang="vi-VN" smtClean="0"/>
              <a:t>10/01/2020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43DD4-5DA3-4AE3-AC15-7ADA2B64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42312-9EB3-410A-9AEF-DB96EB2E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5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4C92-1A34-4392-A3A3-5D1E94FD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B1B6B-C8DB-4404-996A-3DE1F430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2BC7D-1B9F-49B3-B99A-3781BC4BB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01E1C-9BC0-4236-8EBF-9EA5BD1C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6351E-9DAA-4806-9B28-F1CA54C514BE}" type="datetime1">
              <a:rPr lang="vi-VN" smtClean="0"/>
              <a:t>10/01/2020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0CA29-C80C-41B8-ADB4-AE97B4B2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5C004-379F-46EA-B237-42A7D1FB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2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1AC1-9395-4F3F-A714-3BABF86A2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CE8A0-931B-49B6-8620-80EE46219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24EEC-4D7D-4328-86EE-F0BF0BCE0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4C1F-F782-48B0-BD32-B320C1C3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454C-1766-4B1B-BB0E-B2A1F9D64334}" type="datetime1">
              <a:rPr lang="vi-VN" smtClean="0"/>
              <a:t>10/01/2020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D1C86-B6D0-4363-8BDF-BE69F64D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007E9-0842-431D-A313-554AF414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6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15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BE4EF5-52EB-40A5-8079-FEAC6C0C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658F1-C0A9-415C-B208-FDB63ED4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7AFCC-9611-4DB4-853D-210E4D3FA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38CD5-53C7-4219-9A84-FCEB83E2DAE8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F2F78-9639-4EE0-A82A-363FAEAC6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Nghiên cứu mô hình phát hiện bất thường trong giao dịch tài chinh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E9822-8601-4EF0-89AE-382F6E8C5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B4D1-5ED2-450B-99A5-AD29484F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9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Tiêu đề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8689064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Tiêu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vi-VN" dirty="0"/>
          </a:p>
        </p:txBody>
      </p:sp>
      <p:sp>
        <p:nvSpPr>
          <p:cNvPr id="3" name="Chỗ dành sẵn Văn bản 2"/>
          <p:cNvSpPr>
            <a:spLocks noGrp="1"/>
          </p:cNvSpPr>
          <p:nvPr>
            <p:ph type="body" idx="1"/>
          </p:nvPr>
        </p:nvSpPr>
        <p:spPr>
          <a:xfrm>
            <a:off x="1065490" y="1828800"/>
            <a:ext cx="8689064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Chủ</a:t>
            </a:r>
            <a:endParaRPr lang="vi-VN" dirty="0"/>
          </a:p>
          <a:p>
            <a:pPr lvl="1"/>
            <a:r>
              <a:rPr lang="vi-VN" dirty="0"/>
              <a:t>Mức hai</a:t>
            </a:r>
          </a:p>
          <a:p>
            <a:pPr lvl="2"/>
            <a:r>
              <a:rPr lang="vi-VN" dirty="0"/>
              <a:t>Mức ba</a:t>
            </a:r>
          </a:p>
          <a:p>
            <a:pPr lvl="3"/>
            <a:r>
              <a:rPr lang="vi-VN" dirty="0"/>
              <a:t>Mức bốn</a:t>
            </a:r>
          </a:p>
          <a:p>
            <a:pPr lvl="4"/>
            <a:r>
              <a:rPr lang="vi-VN" dirty="0"/>
              <a:t>Mức năm</a:t>
            </a:r>
          </a:p>
        </p:txBody>
      </p:sp>
      <p:sp>
        <p:nvSpPr>
          <p:cNvPr id="4" name="Chỗ dành sẵn Ngày 3"/>
          <p:cNvSpPr>
            <a:spLocks noGrp="1"/>
          </p:cNvSpPr>
          <p:nvPr>
            <p:ph type="dt" sz="half" idx="2"/>
          </p:nvPr>
        </p:nvSpPr>
        <p:spPr>
          <a:xfrm>
            <a:off x="6934418" y="6155268"/>
            <a:ext cx="137195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E0FA9E5-6744-4841-888F-9E7CC0C2B7EC}" type="datetimeFigureOut">
              <a:rPr lang="vi-VN" smtClean="0"/>
              <a:pPr/>
              <a:t>10/01/2020</a:t>
            </a:fld>
            <a:endParaRPr lang="vi-VN" dirty="0"/>
          </a:p>
        </p:txBody>
      </p:sp>
      <p:sp>
        <p:nvSpPr>
          <p:cNvPr id="5" name="Chỗ dành sẵn Chân trang 4"/>
          <p:cNvSpPr>
            <a:spLocks noGrp="1"/>
          </p:cNvSpPr>
          <p:nvPr>
            <p:ph type="ftr" sz="quarter" idx="3"/>
          </p:nvPr>
        </p:nvSpPr>
        <p:spPr>
          <a:xfrm>
            <a:off x="1065491" y="6155268"/>
            <a:ext cx="565456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vi-VN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Số Bản chiếu 5"/>
          <p:cNvSpPr>
            <a:spLocks noGrp="1"/>
          </p:cNvSpPr>
          <p:nvPr>
            <p:ph type="sldNum" sz="quarter" idx="4"/>
          </p:nvPr>
        </p:nvSpPr>
        <p:spPr>
          <a:xfrm>
            <a:off x="8535035" y="6155268"/>
            <a:ext cx="121951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vi-VN" sz="1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AEAE4A8-A6E5-453E-B946-FB774B73F48C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2204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vi-VN" sz="3600" b="1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vi-VN" sz="2000" kern="1200">
          <a:solidFill>
            <a:schemeClr val="tx1">
              <a:lumMod val="65000"/>
              <a:lumOff val="3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vi-VN" sz="1800" kern="1200">
          <a:solidFill>
            <a:schemeClr val="tx1">
              <a:lumMod val="65000"/>
              <a:lumOff val="3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vi-VN" sz="1600" kern="1200">
          <a:solidFill>
            <a:schemeClr val="tx1">
              <a:lumMod val="65000"/>
              <a:lumOff val="3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vi-VN" sz="1400" kern="1200">
          <a:solidFill>
            <a:schemeClr val="tx1">
              <a:lumMod val="65000"/>
              <a:lumOff val="3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vi-VN" sz="1400" kern="1200">
          <a:solidFill>
            <a:schemeClr val="tx1">
              <a:lumMod val="65000"/>
              <a:lumOff val="3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vi-VN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vi-VN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vi-VN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vi-VN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vi-V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50806-BABF-4915-9689-3B9956D1C7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72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roup 166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189" name="Group 165"/>
            <p:cNvGrpSpPr>
              <a:grpSpLocks/>
            </p:cNvGrpSpPr>
            <p:nvPr/>
          </p:nvGrpSpPr>
          <p:grpSpPr bwMode="auto">
            <a:xfrm>
              <a:off x="0" y="0"/>
              <a:ext cx="5760" cy="1224"/>
              <a:chOff x="0" y="0"/>
              <a:chExt cx="5760" cy="1224"/>
            </a:xfrm>
          </p:grpSpPr>
          <p:pic>
            <p:nvPicPr>
              <p:cNvPr id="1173" name="Picture 149" descr="4_1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gray">
              <a:xfrm>
                <a:off x="0" y="0"/>
                <a:ext cx="5760" cy="1224"/>
              </a:xfrm>
              <a:prstGeom prst="rect">
                <a:avLst/>
              </a:prstGeom>
              <a:noFill/>
            </p:spPr>
          </p:pic>
          <p:pic>
            <p:nvPicPr>
              <p:cNvPr id="1177" name="Picture 153" descr="6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gray">
              <a:xfrm>
                <a:off x="5094" y="0"/>
                <a:ext cx="666" cy="846"/>
              </a:xfrm>
              <a:prstGeom prst="rect">
                <a:avLst/>
              </a:prstGeom>
              <a:noFill/>
            </p:spPr>
          </p:pic>
          <p:pic>
            <p:nvPicPr>
              <p:cNvPr id="1182" name="Picture 158" descr="123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gray">
              <a:xfrm rot="930090">
                <a:off x="48" y="96"/>
                <a:ext cx="543" cy="524"/>
              </a:xfrm>
              <a:prstGeom prst="rect">
                <a:avLst/>
              </a:prstGeom>
              <a:noFill/>
            </p:spPr>
          </p:pic>
        </p:grpSp>
        <p:sp>
          <p:nvSpPr>
            <p:cNvPr id="1188" name="Rectangle 164"/>
            <p:cNvSpPr>
              <a:spLocks noChangeArrowheads="1"/>
            </p:cNvSpPr>
            <p:nvPr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9804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  <p:pic>
          <p:nvPicPr>
            <p:cNvPr id="1187" name="Picture 163" descr="artplus_nature_naturalcity38_g"/>
            <p:cNvPicPr>
              <a:picLocks noChangeAspect="1" noChangeArrowheads="1"/>
            </p:cNvPicPr>
            <p:nvPr/>
          </p:nvPicPr>
          <p:blipFill>
            <a:blip r:embed="rId18">
              <a:lum bright="12000" contrast="12000"/>
            </a:blip>
            <a:srcRect r="31580"/>
            <a:stretch>
              <a:fillRect/>
            </a:stretch>
          </p:blipFill>
          <p:spPr bwMode="gray">
            <a:xfrm>
              <a:off x="4752" y="3353"/>
              <a:ext cx="1008" cy="967"/>
            </a:xfrm>
            <a:prstGeom prst="rect">
              <a:avLst/>
            </a:prstGeom>
            <a:noFill/>
          </p:spPr>
        </p:pic>
      </p:grp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486400" y="6537326"/>
            <a:ext cx="284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06400" y="1219200"/>
            <a:ext cx="11176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06400" y="6537326"/>
            <a:ext cx="711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AB7F1DE4-8A05-4CC5-9355-E25EF1A8C2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59" name="Line 135"/>
          <p:cNvSpPr>
            <a:spLocks noChangeShapeType="1"/>
          </p:cNvSpPr>
          <p:nvPr/>
        </p:nvSpPr>
        <p:spPr bwMode="white">
          <a:xfrm>
            <a:off x="12700" y="5967413"/>
            <a:ext cx="855133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117600" y="350838"/>
            <a:ext cx="965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83" name="Rectangle 15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537326"/>
            <a:ext cx="3860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51750" y="6572450"/>
            <a:ext cx="1960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  <a:latin typeface="+mn-lt"/>
              </a:rPr>
              <a:t>http://dichvudanhvanban.com</a:t>
            </a:r>
          </a:p>
        </p:txBody>
      </p:sp>
    </p:spTree>
    <p:extLst>
      <p:ext uri="{BB962C8B-B14F-4D97-AF65-F5344CB8AC3E}">
        <p14:creationId xmlns:p14="http://schemas.microsoft.com/office/powerpoint/2010/main" val="137118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75C56097-8254-4B75-BEFB-A16CB324009A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886C5A98-0E1B-476F-BB95-5FAFDA49E9E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TextBox 25"/>
          <p:cNvSpPr txBox="1"/>
          <p:nvPr userDrawn="1"/>
        </p:nvSpPr>
        <p:spPr>
          <a:xfrm>
            <a:off x="2977490" y="6901419"/>
            <a:ext cx="6237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www.powerpoint.vn * slideviet@gmail.com * 0988881313</a:t>
            </a:r>
          </a:p>
        </p:txBody>
      </p:sp>
    </p:spTree>
    <p:extLst>
      <p:ext uri="{BB962C8B-B14F-4D97-AF65-F5344CB8AC3E}">
        <p14:creationId xmlns:p14="http://schemas.microsoft.com/office/powerpoint/2010/main" val="203613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j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j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j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j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2184836" y="541082"/>
            <a:ext cx="8459297" cy="10654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vi-VN" sz="3600" b="1" kern="120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</a:t>
            </a:r>
            <a:r>
              <a: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Ư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ỜNG ĐH CÔNG NGHỆ THÔNG TIN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70C0"/>
                </a:solidFill>
              </a:rPr>
              <a:t>KHOA HỆ THỐNG THÔNG TIN</a:t>
            </a:r>
            <a:endParaRPr kumimoji="0" lang="vi-VN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2603706" y="2379558"/>
            <a:ext cx="7134664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4400" b="1" i="0" u="none" strike="noStrike" kern="1200" cap="none" spc="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5751320" y="4349985"/>
            <a:ext cx="6137733" cy="23920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GVHD: TS. Cao Thị </a:t>
            </a:r>
            <a:r>
              <a:rPr kumimoji="0" lang="en-US" sz="2400" b="1" i="0" u="none" strike="noStrike" kern="1200" cap="none" spc="10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Nhạn</a:t>
            </a:r>
            <a:endParaRPr kumimoji="0" lang="en-US" sz="2400" b="1" i="0" u="none" strike="noStrike" kern="1200" cap="none" spc="1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10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</a:t>
            </a: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10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Viên</a:t>
            </a: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   – 15520452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Hiệp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– 15520214 </a:t>
            </a:r>
            <a:endParaRPr kumimoji="0" lang="en-US" sz="2400" b="1" i="0" u="none" strike="noStrike" kern="1200" cap="none" spc="1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	</a:t>
            </a:r>
          </a:p>
        </p:txBody>
      </p:sp>
      <p:pic>
        <p:nvPicPr>
          <p:cNvPr id="11" name="bensound-happines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9053" y="6537450"/>
            <a:ext cx="204544" cy="204544"/>
          </a:xfrm>
          <a:prstGeom prst="rect">
            <a:avLst/>
          </a:prstGeom>
        </p:spPr>
      </p:pic>
      <p:pic>
        <p:nvPicPr>
          <p:cNvPr id="12" name="picture" descr="C:\Users\TIEN_UIT\Desktop\Logo_UIT.png">
            <a:extLst>
              <a:ext uri="{FF2B5EF4-FFF2-40B4-BE49-F238E27FC236}">
                <a16:creationId xmlns:a16="http://schemas.microsoft.com/office/drawing/2014/main" id="{1273ED64-C820-4D8A-B017-2D90EC2BB64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9" y="218278"/>
            <a:ext cx="1816967" cy="1375391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7B856D7B-7E1E-485A-8B8B-2DEFFC660DE2}"/>
              </a:ext>
            </a:extLst>
          </p:cNvPr>
          <p:cNvSpPr txBox="1">
            <a:spLocks/>
          </p:cNvSpPr>
          <p:nvPr/>
        </p:nvSpPr>
        <p:spPr>
          <a:xfrm>
            <a:off x="206846" y="2426118"/>
            <a:ext cx="11985154" cy="16602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8BCB3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GHIÊN C</a:t>
            </a:r>
            <a:r>
              <a:rPr lang="en-US" sz="4400" b="1" dirty="0">
                <a:solidFill>
                  <a:srgbClr val="8BCB3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ỨU MÔ HÌNH PHÁT HIỆN BẤT TH</a:t>
            </a:r>
            <a:r>
              <a:rPr lang="vi-VN" sz="4400" b="1" dirty="0">
                <a:solidFill>
                  <a:srgbClr val="8BCB3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400" b="1" dirty="0">
                <a:solidFill>
                  <a:srgbClr val="8BCB3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TRONG GIAO DỊCH TÀI CHÍNH</a:t>
            </a:r>
            <a:endParaRPr kumimoji="0" lang="en-US" sz="44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17E6A-7DD5-4750-B732-70EDBCB32C3F}"/>
              </a:ext>
            </a:extLst>
          </p:cNvPr>
          <p:cNvSpPr txBox="1"/>
          <p:nvPr/>
        </p:nvSpPr>
        <p:spPr>
          <a:xfrm>
            <a:off x="1688447" y="1738368"/>
            <a:ext cx="9245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KHÓA LUẬN TỐT NGHIỆP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D45FFEE3-70F7-4AB0-B46F-019D965553D8}"/>
              </a:ext>
            </a:extLst>
          </p:cNvPr>
          <p:cNvSpPr txBox="1">
            <a:spLocks/>
          </p:cNvSpPr>
          <p:nvPr/>
        </p:nvSpPr>
        <p:spPr>
          <a:xfrm>
            <a:off x="3087688" y="162543"/>
            <a:ext cx="6919476" cy="518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vi-VN" sz="3600" b="1" kern="120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ĐẠI HỌC QUỐC GIA TP. HỒ CHÍ MINH</a:t>
            </a:r>
            <a:endParaRPr kumimoji="0" lang="vi-V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653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6A2-FD4E-4D1E-9D12-CF22C25346CC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Nghiên cứu mô hình phát hiện bất th</a:t>
            </a:r>
            <a:r>
              <a:rPr lang="vi-VN"/>
              <a:t>ư</a:t>
            </a:r>
            <a:r>
              <a:rPr lang="en-US"/>
              <a:t>ờng trong giao dịch tài chinh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Trần Hoàng Luân – Nguyễn Hoàng Hiệp      </a:t>
            </a:r>
            <a:fld id="{99F8B4D1-5ED2-450B-99A5-AD29484FB4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636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PHƯ</a:t>
            </a:r>
            <a:r>
              <a:rPr lang="vi-VN" sz="2400" b="1" dirty="0"/>
              <a:t>Ơ</a:t>
            </a:r>
            <a:r>
              <a:rPr lang="en-US" sz="2400" b="1" dirty="0"/>
              <a:t>NG PHÁP/MÔ HÌNH ĐỀ XUẤT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57E54-B006-4328-9DC0-716367FE3AA0}"/>
              </a:ext>
            </a:extLst>
          </p:cNvPr>
          <p:cNvSpPr txBox="1"/>
          <p:nvPr/>
        </p:nvSpPr>
        <p:spPr>
          <a:xfrm>
            <a:off x="1721577" y="952479"/>
            <a:ext cx="79155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err="1"/>
              <a:t>Ngôn</a:t>
            </a:r>
            <a:r>
              <a:rPr lang="en-US" sz="3200" dirty="0"/>
              <a:t> </a:t>
            </a:r>
            <a:r>
              <a:rPr lang="en-US" sz="3200" dirty="0" err="1"/>
              <a:t>ngữ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: Python</a:t>
            </a:r>
          </a:p>
          <a:p>
            <a:pPr marL="457200" indent="-457200">
              <a:buAutoNum type="arabicPeriod"/>
            </a:pP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: Google </a:t>
            </a:r>
            <a:r>
              <a:rPr lang="en-US" sz="3200" dirty="0" err="1"/>
              <a:t>Colab</a:t>
            </a:r>
            <a:endParaRPr lang="en-US" sz="3200" dirty="0"/>
          </a:p>
          <a:p>
            <a:pPr marL="457200" indent="-457200">
              <a:buAutoNum type="arabicPeriod"/>
            </a:pPr>
            <a:r>
              <a:rPr lang="en-US" sz="3200" dirty="0" err="1"/>
              <a:t>Phư</a:t>
            </a:r>
            <a:r>
              <a:rPr lang="vi-VN" sz="3200" dirty="0"/>
              <a:t>ơ</a:t>
            </a:r>
            <a:r>
              <a:rPr lang="en-US" sz="3200" dirty="0"/>
              <a:t>ng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mất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r>
              <a:rPr lang="en-US" sz="3200" dirty="0"/>
              <a:t>: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en-US" sz="3200" dirty="0" err="1"/>
              <a:t>Undersampling</a:t>
            </a:r>
            <a:endParaRPr lang="en-US" sz="3200" dirty="0"/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en-US" sz="3200" dirty="0"/>
              <a:t>Oversampling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en-US" sz="3200" dirty="0"/>
              <a:t>SMOTE + ENN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</a:t>
            </a:r>
            <a:r>
              <a:rPr lang="en-US" sz="3200" dirty="0" err="1"/>
              <a:t>áp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: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en-US" sz="3200" dirty="0"/>
              <a:t>Random forest</a:t>
            </a:r>
          </a:p>
          <a:p>
            <a:pPr marL="1371600" lvl="2" indent="-457200">
              <a:buFont typeface="Wingdings" panose="05000000000000000000" pitchFamily="2" charset="2"/>
              <a:buChar char="v"/>
            </a:pPr>
            <a:r>
              <a:rPr lang="en-US" sz="3200" dirty="0"/>
              <a:t>Extreme Gradient Boosting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7010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1E69B61-9E56-4723-B4F1-57FC703F071D}"/>
              </a:ext>
            </a:extLst>
          </p:cNvPr>
          <p:cNvSpPr txBox="1">
            <a:spLocks/>
          </p:cNvSpPr>
          <p:nvPr/>
        </p:nvSpPr>
        <p:spPr>
          <a:xfrm>
            <a:off x="846926" y="2449240"/>
            <a:ext cx="10726765" cy="979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THỰC NGHIỆM</a:t>
            </a:r>
          </a:p>
        </p:txBody>
      </p:sp>
    </p:spTree>
    <p:extLst>
      <p:ext uri="{BB962C8B-B14F-4D97-AF65-F5344CB8AC3E}">
        <p14:creationId xmlns:p14="http://schemas.microsoft.com/office/powerpoint/2010/main" val="76735268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636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</a:t>
            </a:r>
            <a:r>
              <a:rPr lang="en-US" sz="2400" b="1" dirty="0">
                <a:solidFill>
                  <a:prstClr val="black"/>
                </a:solidFill>
                <a:latin typeface="Times New Roman"/>
              </a:rPr>
              <a:t>THỰC NGHIỆM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10DF4-1A77-4BC8-BBAF-FA5B90D5D6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82226"/>
            <a:ext cx="5580380" cy="2952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714360" y="716714"/>
            <a:ext cx="791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Tiền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6219A3-C029-46AC-AD01-6552A3D4F2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60" y="1178379"/>
            <a:ext cx="7053035" cy="217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2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636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BDA90-7C84-4832-8476-23B1C68508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29" y="1057962"/>
            <a:ext cx="2687924" cy="2436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714360" y="716714"/>
            <a:ext cx="791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ữ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liệu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mất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cân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bằng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180BD0-E4C7-4F1F-8A08-3FB7F1B70E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45" y="4284675"/>
            <a:ext cx="2872651" cy="2152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B8E524-0C64-4E09-9FB5-AC786BF397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8" y="4154104"/>
            <a:ext cx="3559810" cy="25533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1585A-DF0E-41AC-802A-02C868345E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00746"/>
            <a:ext cx="2872650" cy="2293892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A08AAF1D-1C25-4CEC-94CE-26E652B8413B}"/>
              </a:ext>
            </a:extLst>
          </p:cNvPr>
          <p:cNvSpPr/>
          <p:nvPr/>
        </p:nvSpPr>
        <p:spPr>
          <a:xfrm>
            <a:off x="3374266" y="3634675"/>
            <a:ext cx="722811" cy="509962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59EE978-6C06-48FC-AE8B-90A40E043A86}"/>
              </a:ext>
            </a:extLst>
          </p:cNvPr>
          <p:cNvSpPr/>
          <p:nvPr/>
        </p:nvSpPr>
        <p:spPr>
          <a:xfrm>
            <a:off x="8293191" y="3528730"/>
            <a:ext cx="722811" cy="50996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636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714359" y="716714"/>
            <a:ext cx="967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Xây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mô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hình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phát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hiện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bất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trong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giao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dịch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tài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chính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ACE9E5-BF6A-4E03-97B3-71609F401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4766" y="1550942"/>
            <a:ext cx="5153009" cy="3756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FBC8D4-E8B7-4ECC-889C-9A20E99B3FAF}"/>
              </a:ext>
            </a:extLst>
          </p:cNvPr>
          <p:cNvSpPr txBox="1"/>
          <p:nvPr/>
        </p:nvSpPr>
        <p:spPr>
          <a:xfrm>
            <a:off x="2277291" y="5496796"/>
            <a:ext cx="295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RANDOM FOREST</a:t>
            </a:r>
          </a:p>
        </p:txBody>
      </p:sp>
      <p:pic>
        <p:nvPicPr>
          <p:cNvPr id="7170" name="Picture 2" descr="Image result for extreme gradient boosting algorithm">
            <a:extLst>
              <a:ext uri="{FF2B5EF4-FFF2-40B4-BE49-F238E27FC236}">
                <a16:creationId xmlns:a16="http://schemas.microsoft.com/office/drawing/2014/main" id="{50CB69F8-F45B-44AE-B8C8-D040D1272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826" y="1948206"/>
            <a:ext cx="3976974" cy="275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5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867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</a:t>
            </a:r>
            <a:r>
              <a:rPr lang="en-US" sz="2400" b="1" dirty="0">
                <a:solidFill>
                  <a:prstClr val="black"/>
                </a:solidFill>
              </a:rPr>
              <a:t>THỰC NGHIỆM: </a:t>
            </a:r>
            <a:r>
              <a:rPr lang="en-US" sz="2400" b="1" dirty="0" err="1">
                <a:solidFill>
                  <a:prstClr val="black"/>
                </a:solidFill>
              </a:rPr>
              <a:t>Dùng</a:t>
            </a:r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2400" b="1" dirty="0" err="1">
                <a:solidFill>
                  <a:prstClr val="black"/>
                </a:solidFill>
              </a:rPr>
              <a:t>thuật</a:t>
            </a:r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2400" b="1" dirty="0" err="1">
                <a:solidFill>
                  <a:prstClr val="black"/>
                </a:solidFill>
              </a:rPr>
              <a:t>toán</a:t>
            </a:r>
            <a:r>
              <a:rPr lang="en-US" sz="2400" b="1" dirty="0">
                <a:solidFill>
                  <a:prstClr val="black"/>
                </a:solidFill>
              </a:rPr>
              <a:t> RANDOM FOREST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Paysim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A2F66A-A41C-4AE9-BE1C-874A7C7B9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65559"/>
              </p:ext>
            </p:extLst>
          </p:nvPr>
        </p:nvGraphicFramePr>
        <p:xfrm>
          <a:off x="574766" y="1787686"/>
          <a:ext cx="5822852" cy="2188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1255">
                  <a:extLst>
                    <a:ext uri="{9D8B030D-6E8A-4147-A177-3AD203B41FA5}">
                      <a16:colId xmlns:a16="http://schemas.microsoft.com/office/drawing/2014/main" val="2310939413"/>
                    </a:ext>
                  </a:extLst>
                </a:gridCol>
                <a:gridCol w="942741">
                  <a:extLst>
                    <a:ext uri="{9D8B030D-6E8A-4147-A177-3AD203B41FA5}">
                      <a16:colId xmlns:a16="http://schemas.microsoft.com/office/drawing/2014/main" val="1235270859"/>
                    </a:ext>
                  </a:extLst>
                </a:gridCol>
                <a:gridCol w="1046164">
                  <a:extLst>
                    <a:ext uri="{9D8B030D-6E8A-4147-A177-3AD203B41FA5}">
                      <a16:colId xmlns:a16="http://schemas.microsoft.com/office/drawing/2014/main" val="2511025900"/>
                    </a:ext>
                  </a:extLst>
                </a:gridCol>
                <a:gridCol w="902300">
                  <a:extLst>
                    <a:ext uri="{9D8B030D-6E8A-4147-A177-3AD203B41FA5}">
                      <a16:colId xmlns:a16="http://schemas.microsoft.com/office/drawing/2014/main" val="153800944"/>
                    </a:ext>
                  </a:extLst>
                </a:gridCol>
                <a:gridCol w="755784">
                  <a:extLst>
                    <a:ext uri="{9D8B030D-6E8A-4147-A177-3AD203B41FA5}">
                      <a16:colId xmlns:a16="http://schemas.microsoft.com/office/drawing/2014/main" val="1505588356"/>
                    </a:ext>
                  </a:extLst>
                </a:gridCol>
                <a:gridCol w="1444608">
                  <a:extLst>
                    <a:ext uri="{9D8B030D-6E8A-4147-A177-3AD203B41FA5}">
                      <a16:colId xmlns:a16="http://schemas.microsoft.com/office/drawing/2014/main" val="869698107"/>
                    </a:ext>
                  </a:extLst>
                </a:gridCol>
              </a:tblGrid>
              <a:tr h="7633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Lần chạy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Độ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chính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xác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trên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tập</a:t>
                      </a:r>
                      <a:r>
                        <a:rPr lang="en-US" sz="1200" dirty="0">
                          <a:effectLst/>
                        </a:rPr>
                        <a:t> train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Độ chính xác trên tập test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F1-score trên tập train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F1-score trên tập test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Thời gian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8828514"/>
                  </a:ext>
                </a:extLst>
              </a:tr>
              <a:tr h="2940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99.9993%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99.9986%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3440730"/>
                  </a:ext>
                </a:extLst>
              </a:tr>
              <a:tr h="2940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99.9981%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99.9984%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8121426"/>
                  </a:ext>
                </a:extLst>
              </a:tr>
              <a:tr h="2940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99.9986%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99.9986%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8554237"/>
                  </a:ext>
                </a:extLst>
              </a:tr>
              <a:tr h="29408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Trung bình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99.9987%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99.9985%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0.9978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399.3637 </a:t>
                      </a:r>
                      <a:r>
                        <a:rPr lang="en-US" sz="1200" dirty="0" err="1">
                          <a:effectLst/>
                        </a:rPr>
                        <a:t>giây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51540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BF7A669-C1AC-47D0-9B63-44A162B3E0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42" y="1200052"/>
            <a:ext cx="4042758" cy="342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507FA5-F40F-4A40-ACB7-1BC8174A0D5D}"/>
              </a:ext>
            </a:extLst>
          </p:cNvPr>
          <p:cNvSpPr txBox="1"/>
          <p:nvPr/>
        </p:nvSpPr>
        <p:spPr>
          <a:xfrm>
            <a:off x="4640991" y="5929492"/>
            <a:ext cx="4870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Times New Roman"/>
              </a:rPr>
              <a:t>BỘ DỮ LIỆU CH</a:t>
            </a:r>
            <a:r>
              <a:rPr lang="vi-VN" sz="2000" dirty="0">
                <a:solidFill>
                  <a:prstClr val="black"/>
                </a:solidFill>
                <a:latin typeface="Times New Roman"/>
              </a:rPr>
              <a:t>Ư</a:t>
            </a:r>
            <a:r>
              <a:rPr lang="en-US" sz="2000" dirty="0">
                <a:solidFill>
                  <a:prstClr val="black"/>
                </a:solidFill>
                <a:latin typeface="Times New Roman"/>
              </a:rPr>
              <a:t>A XỬ LÝ CÂN BẰNG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72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843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Paysim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3967010" y="522609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ử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lý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cân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bằng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dùng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Oversampling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FBBDCA-A858-4FD4-AF8B-58A3B0981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59248"/>
              </p:ext>
            </p:extLst>
          </p:nvPr>
        </p:nvGraphicFramePr>
        <p:xfrm>
          <a:off x="795770" y="1913339"/>
          <a:ext cx="5573395" cy="2199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134366488"/>
                    </a:ext>
                  </a:extLst>
                </a:gridCol>
                <a:gridCol w="1062355">
                  <a:extLst>
                    <a:ext uri="{9D8B030D-6E8A-4147-A177-3AD203B41FA5}">
                      <a16:colId xmlns:a16="http://schemas.microsoft.com/office/drawing/2014/main" val="3799954154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7210255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1313065885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765773102"/>
                    </a:ext>
                  </a:extLst>
                </a:gridCol>
                <a:gridCol w="1031240">
                  <a:extLst>
                    <a:ext uri="{9D8B030D-6E8A-4147-A177-3AD203B41FA5}">
                      <a16:colId xmlns:a16="http://schemas.microsoft.com/office/drawing/2014/main" val="2764651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911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99.9997%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100.0%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6313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100.0%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100.0%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6659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100.0%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100.0%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838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99.9999%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100.0%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50.1045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31069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142591DA-DB52-4BCA-8822-FA86650F82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67" y="1238135"/>
            <a:ext cx="4335145" cy="3736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68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843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RANDOM FOREST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Paysim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3967010" y="522609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Xử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cân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Undersampling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52B026-E553-4E25-A207-B6152F6D9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111945"/>
              </p:ext>
            </p:extLst>
          </p:nvPr>
        </p:nvGraphicFramePr>
        <p:xfrm>
          <a:off x="838200" y="2262002"/>
          <a:ext cx="5573395" cy="1902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435">
                  <a:extLst>
                    <a:ext uri="{9D8B030D-6E8A-4147-A177-3AD203B41FA5}">
                      <a16:colId xmlns:a16="http://schemas.microsoft.com/office/drawing/2014/main" val="3359134045"/>
                    </a:ext>
                  </a:extLst>
                </a:gridCol>
                <a:gridCol w="1083945">
                  <a:extLst>
                    <a:ext uri="{9D8B030D-6E8A-4147-A177-3AD203B41FA5}">
                      <a16:colId xmlns:a16="http://schemas.microsoft.com/office/drawing/2014/main" val="859203323"/>
                    </a:ext>
                  </a:extLst>
                </a:gridCol>
                <a:gridCol w="850265">
                  <a:extLst>
                    <a:ext uri="{9D8B030D-6E8A-4147-A177-3AD203B41FA5}">
                      <a16:colId xmlns:a16="http://schemas.microsoft.com/office/drawing/2014/main" val="3299699342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4274010693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4120473828"/>
                    </a:ext>
                  </a:extLst>
                </a:gridCol>
                <a:gridCol w="923290">
                  <a:extLst>
                    <a:ext uri="{9D8B030D-6E8A-4147-A177-3AD203B41FA5}">
                      <a16:colId xmlns:a16="http://schemas.microsoft.com/office/drawing/2014/main" val="706742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714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99.9398%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99.9197%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2473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7013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99.9398%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651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7548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99.9598%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99.9732%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0.9998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0.9999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1.4243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97987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A40B564-E6D9-4B5E-BACE-B11CC77783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31" y="1529967"/>
            <a:ext cx="4177030" cy="3736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780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937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Extreme 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Paysim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4425885" y="5626243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ữ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liệu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ch</a:t>
            </a:r>
            <a:r>
              <a:rPr lang="vi-VN" sz="2400" dirty="0">
                <a:solidFill>
                  <a:prstClr val="black"/>
                </a:solidFill>
                <a:latin typeface="Times New Roman"/>
              </a:rPr>
              <a:t>ư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a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xử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lý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cân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bằng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FF96D7-CDD9-4930-9E57-C594503B3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91961"/>
              </p:ext>
            </p:extLst>
          </p:nvPr>
        </p:nvGraphicFramePr>
        <p:xfrm>
          <a:off x="437668" y="2087326"/>
          <a:ext cx="5573395" cy="2199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1685">
                  <a:extLst>
                    <a:ext uri="{9D8B030D-6E8A-4147-A177-3AD203B41FA5}">
                      <a16:colId xmlns:a16="http://schemas.microsoft.com/office/drawing/2014/main" val="426254848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2047403427"/>
                    </a:ext>
                  </a:extLst>
                </a:gridCol>
                <a:gridCol w="1113155">
                  <a:extLst>
                    <a:ext uri="{9D8B030D-6E8A-4147-A177-3AD203B41FA5}">
                      <a16:colId xmlns:a16="http://schemas.microsoft.com/office/drawing/2014/main" val="2866625903"/>
                    </a:ext>
                  </a:extLst>
                </a:gridCol>
                <a:gridCol w="764540">
                  <a:extLst>
                    <a:ext uri="{9D8B030D-6E8A-4147-A177-3AD203B41FA5}">
                      <a16:colId xmlns:a16="http://schemas.microsoft.com/office/drawing/2014/main" val="1525533133"/>
                    </a:ext>
                  </a:extLst>
                </a:gridCol>
                <a:gridCol w="911860">
                  <a:extLst>
                    <a:ext uri="{9D8B030D-6E8A-4147-A177-3AD203B41FA5}">
                      <a16:colId xmlns:a16="http://schemas.microsoft.com/office/drawing/2014/main" val="4001838601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val="408938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31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99.9980%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99.9983%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3369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99.9988%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99.9986%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7030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99.9989%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99.9984%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1000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99.9986%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99.9984%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0.9976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0.9974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257.5319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319567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1E9653B-9C72-4ECA-8926-CBF3A8EB31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55" y="1370506"/>
            <a:ext cx="4335145" cy="3736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346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937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Extreme 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Paysim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4425885" y="5626243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ử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lý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cân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bằng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imes New Roman"/>
              </a:rPr>
              <a:t>dùng</a:t>
            </a:r>
            <a:r>
              <a:rPr lang="en-US" sz="2400" dirty="0">
                <a:solidFill>
                  <a:prstClr val="black"/>
                </a:solidFill>
                <a:latin typeface="Times New Roman"/>
              </a:rPr>
              <a:t> Oversampling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9F95D6-C27B-45A3-B0DF-84D2C611D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60634"/>
              </p:ext>
            </p:extLst>
          </p:nvPr>
        </p:nvGraphicFramePr>
        <p:xfrm>
          <a:off x="381001" y="1997995"/>
          <a:ext cx="5573395" cy="2199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1685">
                  <a:extLst>
                    <a:ext uri="{9D8B030D-6E8A-4147-A177-3AD203B41FA5}">
                      <a16:colId xmlns:a16="http://schemas.microsoft.com/office/drawing/2014/main" val="835000812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426655899"/>
                    </a:ext>
                  </a:extLst>
                </a:gridCol>
                <a:gridCol w="1113155">
                  <a:extLst>
                    <a:ext uri="{9D8B030D-6E8A-4147-A177-3AD203B41FA5}">
                      <a16:colId xmlns:a16="http://schemas.microsoft.com/office/drawing/2014/main" val="1508092883"/>
                    </a:ext>
                  </a:extLst>
                </a:gridCol>
                <a:gridCol w="764540">
                  <a:extLst>
                    <a:ext uri="{9D8B030D-6E8A-4147-A177-3AD203B41FA5}">
                      <a16:colId xmlns:a16="http://schemas.microsoft.com/office/drawing/2014/main" val="117155387"/>
                    </a:ext>
                  </a:extLst>
                </a:gridCol>
                <a:gridCol w="911860">
                  <a:extLst>
                    <a:ext uri="{9D8B030D-6E8A-4147-A177-3AD203B41FA5}">
                      <a16:colId xmlns:a16="http://schemas.microsoft.com/office/drawing/2014/main" val="2552952688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val="3075357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89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99.9996%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9534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99.9996%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46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99.9997%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99.9996%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1379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99.9999%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99.9996%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73.5196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827477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D0E9B73-9AA1-4612-AD78-A02D8552B7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673" y="1410044"/>
            <a:ext cx="4335145" cy="3736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38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9703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TRÌNH BÀY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D50806-BABF-4915-9689-3B9956D1C75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75579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34690" y="4013320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28" name="Group 27" descr="This is an icon of four pieces of paper.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3974577" y="4206360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33" name="Group 32" descr="This is an icon of a paper airplane. 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689296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629523" y="1859625"/>
            <a:ext cx="3610329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GI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 THIỆU ĐỀ TÀI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-281182" y="4216818"/>
            <a:ext cx="387711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TH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ỰC NGHIỆM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66297" y="2482563"/>
            <a:ext cx="518122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8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8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48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8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48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kumimoji="0" lang="en-US" sz="4800" b="0" i="0" u="none" strike="noStrike" kern="1200" cap="none" spc="0" normalizeH="0" baseline="0" noProof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E0D302-775E-4ED2-8D86-4A4284652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45154" y="2874088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1" name="TextBox 47">
            <a:extLst>
              <a:ext uri="{FF2B5EF4-FFF2-40B4-BE49-F238E27FC236}">
                <a16:creationId xmlns:a16="http://schemas.microsoft.com/office/drawing/2014/main" id="{3CB492EA-247D-425A-99B8-BA3235831FF5}"/>
              </a:ext>
            </a:extLst>
          </p:cNvPr>
          <p:cNvSpPr txBox="1"/>
          <p:nvPr/>
        </p:nvSpPr>
        <p:spPr>
          <a:xfrm>
            <a:off x="-2707" y="2909276"/>
            <a:ext cx="3425563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PH</a:t>
            </a:r>
            <a:r>
              <a:rPr lang="vi-V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 PHÁP VÀ MÔ HÌNH ĐỀ XUẤT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E02CBF-F50A-4778-A203-4AF956C1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78007" y="5056346"/>
            <a:ext cx="747364" cy="659294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0" name="TextBox 47">
            <a:extLst>
              <a:ext uri="{FF2B5EF4-FFF2-40B4-BE49-F238E27FC236}">
                <a16:creationId xmlns:a16="http://schemas.microsoft.com/office/drawing/2014/main" id="{34327224-745B-4A08-8021-3144D3800DAF}"/>
              </a:ext>
            </a:extLst>
          </p:cNvPr>
          <p:cNvSpPr txBox="1"/>
          <p:nvPr/>
        </p:nvSpPr>
        <p:spPr>
          <a:xfrm>
            <a:off x="418011" y="5259844"/>
            <a:ext cx="4321239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 – H</a:t>
            </a:r>
            <a:r>
              <a:rPr lang="vi-V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 PHÁT TRIỂN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" name="Graphic 17" descr="Social network">
            <a:extLst>
              <a:ext uri="{FF2B5EF4-FFF2-40B4-BE49-F238E27FC236}">
                <a16:creationId xmlns:a16="http://schemas.microsoft.com/office/drawing/2014/main" id="{E3C6AB52-BB38-4198-9E69-DFB34FE8E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0919" y="2980397"/>
            <a:ext cx="516586" cy="516586"/>
          </a:xfrm>
          <a:prstGeom prst="rect">
            <a:avLst/>
          </a:prstGeom>
        </p:spPr>
      </p:pic>
      <p:pic>
        <p:nvPicPr>
          <p:cNvPr id="20" name="Graphic 19" descr="Lightbulb">
            <a:extLst>
              <a:ext uri="{FF2B5EF4-FFF2-40B4-BE49-F238E27FC236}">
                <a16:creationId xmlns:a16="http://schemas.microsoft.com/office/drawing/2014/main" id="{4D684F7B-F847-463B-9A5B-6CEF8FD0A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7108" y="5109552"/>
            <a:ext cx="536272" cy="5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867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RANDOM FOREST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DL Credit card fraud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07FA5-F40F-4A40-ACB7-1BC8174A0D5D}"/>
              </a:ext>
            </a:extLst>
          </p:cNvPr>
          <p:cNvSpPr txBox="1"/>
          <p:nvPr/>
        </p:nvSpPr>
        <p:spPr>
          <a:xfrm>
            <a:off x="4640991" y="5929492"/>
            <a:ext cx="4870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 DỮ LIỆU CH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XỬ LÝ CÂN BẰNG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A4886BE-5259-4EDE-83DB-CF0942D30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76554"/>
              </p:ext>
            </p:extLst>
          </p:nvPr>
        </p:nvGraphicFramePr>
        <p:xfrm>
          <a:off x="707888" y="1825578"/>
          <a:ext cx="5577205" cy="2496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0405">
                  <a:extLst>
                    <a:ext uri="{9D8B030D-6E8A-4147-A177-3AD203B41FA5}">
                      <a16:colId xmlns:a16="http://schemas.microsoft.com/office/drawing/2014/main" val="330879092"/>
                    </a:ext>
                  </a:extLst>
                </a:gridCol>
                <a:gridCol w="902970">
                  <a:extLst>
                    <a:ext uri="{9D8B030D-6E8A-4147-A177-3AD203B41FA5}">
                      <a16:colId xmlns:a16="http://schemas.microsoft.com/office/drawing/2014/main" val="3936053965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3035339118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67577951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906530517"/>
                    </a:ext>
                  </a:extLst>
                </a:gridCol>
                <a:gridCol w="1383665">
                  <a:extLst>
                    <a:ext uri="{9D8B030D-6E8A-4147-A177-3AD203B41FA5}">
                      <a16:colId xmlns:a16="http://schemas.microsoft.com/office/drawing/2014/main" val="2581964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8372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99.9398%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99.9579%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35.8072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039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99.9564%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99.9579%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36.3180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144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99.9564%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99.9579%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36.9021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852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99.9508%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99.9579%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0.8426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0.8689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36.3424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227990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CDA2D79-5EB9-48B1-999F-979C33232E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18" y="1591422"/>
            <a:ext cx="3381375" cy="29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843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</a:t>
            </a:r>
            <a:r>
              <a:rPr lang="en-US" sz="2400" b="1" dirty="0">
                <a:solidFill>
                  <a:prstClr val="black"/>
                </a:solidFill>
              </a:rPr>
              <a:t>NGHIỆM: </a:t>
            </a:r>
            <a:r>
              <a:rPr lang="en-US" sz="2400" b="1" dirty="0" err="1">
                <a:solidFill>
                  <a:prstClr val="black"/>
                </a:solidFill>
              </a:rPr>
              <a:t>Dùng</a:t>
            </a:r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2400" b="1" dirty="0" err="1">
                <a:solidFill>
                  <a:prstClr val="black"/>
                </a:solidFill>
              </a:rPr>
              <a:t>thuật</a:t>
            </a:r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2400" b="1" dirty="0" err="1">
                <a:solidFill>
                  <a:prstClr val="black"/>
                </a:solidFill>
              </a:rPr>
              <a:t>toán</a:t>
            </a:r>
            <a:r>
              <a:rPr lang="en-US" sz="2400" b="1" dirty="0">
                <a:solidFill>
                  <a:prstClr val="black"/>
                </a:solidFill>
              </a:rPr>
              <a:t> RANDOM FOREST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573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DL Credit card fraud detection: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3967010" y="522609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Xử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cân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Oversampling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BE2353-4D33-48B2-BB63-0CE00B36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7584"/>
              </p:ext>
            </p:extLst>
          </p:nvPr>
        </p:nvGraphicFramePr>
        <p:xfrm>
          <a:off x="1023302" y="2113412"/>
          <a:ext cx="5573395" cy="2199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592427211"/>
                    </a:ext>
                  </a:extLst>
                </a:gridCol>
                <a:gridCol w="1062355">
                  <a:extLst>
                    <a:ext uri="{9D8B030D-6E8A-4147-A177-3AD203B41FA5}">
                      <a16:colId xmlns:a16="http://schemas.microsoft.com/office/drawing/2014/main" val="1679806268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72768859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563046134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2665628717"/>
                    </a:ext>
                  </a:extLst>
                </a:gridCol>
                <a:gridCol w="1031240">
                  <a:extLst>
                    <a:ext uri="{9D8B030D-6E8A-4147-A177-3AD203B41FA5}">
                      <a16:colId xmlns:a16="http://schemas.microsoft.com/office/drawing/2014/main" val="397870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1930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99.9889%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99.9772%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67.8341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5655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99.9818%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99.9772%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67.8082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902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99.9826%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99.9803%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67.4045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835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99.9844%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99.9782%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0.9998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0.9998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67.6823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924096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D15ABC2-50E0-4A59-BBEA-213F0B9D8A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58" y="1765232"/>
            <a:ext cx="3425825" cy="3004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082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843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RANDOM FOREST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714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DL Credit card fraud detection: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3967010" y="522609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Xử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cân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Undersampling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78001B-7F5F-4F3F-B344-12B70D4D8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83469"/>
              </p:ext>
            </p:extLst>
          </p:nvPr>
        </p:nvGraphicFramePr>
        <p:xfrm>
          <a:off x="740122" y="2153268"/>
          <a:ext cx="5573395" cy="2199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1639692641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17211603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820579694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599519376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val="1200463147"/>
                    </a:ext>
                  </a:extLst>
                </a:gridCol>
                <a:gridCol w="1075690">
                  <a:extLst>
                    <a:ext uri="{9D8B030D-6E8A-4147-A177-3AD203B41FA5}">
                      <a16:colId xmlns:a16="http://schemas.microsoft.com/office/drawing/2014/main" val="258743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3668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95.4955%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93.3333%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0.4444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480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94.5455%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92.6316%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0.4439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319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93.6364%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93.6842%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651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0.4372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7991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94.5591%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93.2164%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0.9406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0.9264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0.4418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523398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8134867-09D2-44B8-9C57-83CC12301A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423" y="1856740"/>
            <a:ext cx="3455670" cy="314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12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843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RANDOM FOREST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714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DL Credit card fraud detection: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3967010" y="5226097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Xử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cân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SMOTE + ENN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3965A9-615B-40DA-8A61-5AAEDC5DC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39301"/>
              </p:ext>
            </p:extLst>
          </p:nvPr>
        </p:nvGraphicFramePr>
        <p:xfrm>
          <a:off x="838200" y="2080057"/>
          <a:ext cx="5573395" cy="2199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3024869635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1222281855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148232986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232920124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val="3744011672"/>
                    </a:ext>
                  </a:extLst>
                </a:gridCol>
                <a:gridCol w="1075690">
                  <a:extLst>
                    <a:ext uri="{9D8B030D-6E8A-4147-A177-3AD203B41FA5}">
                      <a16:colId xmlns:a16="http://schemas.microsoft.com/office/drawing/2014/main" val="16560647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948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99.9851%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99.9801%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70.5193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8851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99.9735%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99.9723%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69.4997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04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99.9851%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99.9794%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651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71.1136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201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99.9813%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99.9773%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0.9998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0.9998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70.3775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87499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015F695-2396-4705-AED0-055E682F62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906" y="1497377"/>
            <a:ext cx="4251325" cy="372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00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937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Extreme 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573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DL Credit card fraud detection: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4425885" y="5626243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dữ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liệu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</a:t>
            </a: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cân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bằng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E64E2D-133E-43D9-A576-CB2ABF1EB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08067"/>
              </p:ext>
            </p:extLst>
          </p:nvPr>
        </p:nvGraphicFramePr>
        <p:xfrm>
          <a:off x="956083" y="2180747"/>
          <a:ext cx="5577205" cy="2496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0405">
                  <a:extLst>
                    <a:ext uri="{9D8B030D-6E8A-4147-A177-3AD203B41FA5}">
                      <a16:colId xmlns:a16="http://schemas.microsoft.com/office/drawing/2014/main" val="2656514777"/>
                    </a:ext>
                  </a:extLst>
                </a:gridCol>
                <a:gridCol w="902970">
                  <a:extLst>
                    <a:ext uri="{9D8B030D-6E8A-4147-A177-3AD203B41FA5}">
                      <a16:colId xmlns:a16="http://schemas.microsoft.com/office/drawing/2014/main" val="1496767795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3015239133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365718154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09684485"/>
                    </a:ext>
                  </a:extLst>
                </a:gridCol>
                <a:gridCol w="1383665">
                  <a:extLst>
                    <a:ext uri="{9D8B030D-6E8A-4147-A177-3AD203B41FA5}">
                      <a16:colId xmlns:a16="http://schemas.microsoft.com/office/drawing/2014/main" val="2803048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835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99.9549%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99.9508%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31.7186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392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99.9503%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99.9531%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34.8223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9223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99.9428%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99.9508%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34.7050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2813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99.9493%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99.9516%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0.8397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0.8509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33.7486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060400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32B3D93-7290-46AF-94D7-960CCAAAD0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153" y="1686688"/>
            <a:ext cx="3217545" cy="2821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337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937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Extreme 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19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DL Credit card fraud detection: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4425885" y="5626243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Xử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cân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Oversampling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C971F90-6852-404D-AC46-74122481A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326918"/>
              </p:ext>
            </p:extLst>
          </p:nvPr>
        </p:nvGraphicFramePr>
        <p:xfrm>
          <a:off x="1086607" y="2313485"/>
          <a:ext cx="5573395" cy="2199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2066907729"/>
                    </a:ext>
                  </a:extLst>
                </a:gridCol>
                <a:gridCol w="1062355">
                  <a:extLst>
                    <a:ext uri="{9D8B030D-6E8A-4147-A177-3AD203B41FA5}">
                      <a16:colId xmlns:a16="http://schemas.microsoft.com/office/drawing/2014/main" val="3797952685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3150003825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660407118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82778791"/>
                    </a:ext>
                  </a:extLst>
                </a:gridCol>
                <a:gridCol w="1031240">
                  <a:extLst>
                    <a:ext uri="{9D8B030D-6E8A-4147-A177-3AD203B41FA5}">
                      <a16:colId xmlns:a16="http://schemas.microsoft.com/office/drawing/2014/main" val="604292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152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97.7063%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97.5873%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70.5326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066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97.6177%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97.5036%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70.5800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558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97.6279%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97.6058%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70.5427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3673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97.6506%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97.5656%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0.9752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0.9743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70.5518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655763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BEB56D5-5428-49FD-A4C7-A47EC48EAC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53" y="1682506"/>
            <a:ext cx="3799840" cy="333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507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937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Extreme 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19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DL Credit card fraud detection: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4425885" y="5626243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Xử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cân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Undersampling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FB47EE-7EA4-4029-B77D-342CD3F74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97313"/>
              </p:ext>
            </p:extLst>
          </p:nvPr>
        </p:nvGraphicFramePr>
        <p:xfrm>
          <a:off x="1016268" y="1997995"/>
          <a:ext cx="5573395" cy="2199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954425163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3867108734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350692168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600070339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val="159664321"/>
                    </a:ext>
                  </a:extLst>
                </a:gridCol>
                <a:gridCol w="1075690">
                  <a:extLst>
                    <a:ext uri="{9D8B030D-6E8A-4147-A177-3AD203B41FA5}">
                      <a16:colId xmlns:a16="http://schemas.microsoft.com/office/drawing/2014/main" val="12499021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9311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95.4955%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91.9298%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0.1213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1313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94.0909%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94.0351%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0.1056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916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92.2727%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92.2807%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651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0.1086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8749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93.9530%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92.7485%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0.9356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0.9227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0.1118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870144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BB224CB-E7E2-42A7-97D8-160B93ED27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698" y="1590168"/>
            <a:ext cx="3312795" cy="3014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300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8B06A2-FD4E-4D1E-9D12-CF22C25346CC}" type="datetime1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Nghiên cứu mô hình phát hiện bất th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ư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ờng trong giao dịch tài chinh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Trần Hoàng Luân – Nguyễn Hoàng Hiệp      </a:t>
            </a:r>
            <a:fld id="{99F8B4D1-5ED2-450B-99A5-AD29484FB4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937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 THỰC NGHIỆM: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thuật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toán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Extreme 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1EF6-1221-4FB7-8740-62A2CBCB0537}"/>
              </a:ext>
            </a:extLst>
          </p:cNvPr>
          <p:cNvSpPr txBox="1"/>
          <p:nvPr/>
        </p:nvSpPr>
        <p:spPr>
          <a:xfrm>
            <a:off x="381001" y="738387"/>
            <a:ext cx="519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DL Credit card fraud detection: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2F14-120B-44AE-A08B-9B2C30E79785}"/>
              </a:ext>
            </a:extLst>
          </p:cNvPr>
          <p:cNvSpPr txBox="1"/>
          <p:nvPr/>
        </p:nvSpPr>
        <p:spPr>
          <a:xfrm>
            <a:off x="4425885" y="5626243"/>
            <a:ext cx="50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Xử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lý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cân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bằng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dùng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SMOTE + ENN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7ABDDA-E77D-4642-881A-EBB0A61CE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72559"/>
              </p:ext>
            </p:extLst>
          </p:nvPr>
        </p:nvGraphicFramePr>
        <p:xfrm>
          <a:off x="838200" y="2353297"/>
          <a:ext cx="5573395" cy="2199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1429772166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3088114122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3881432919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3920394164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val="41431485"/>
                    </a:ext>
                  </a:extLst>
                </a:gridCol>
                <a:gridCol w="1075690">
                  <a:extLst>
                    <a:ext uri="{9D8B030D-6E8A-4147-A177-3AD203B41FA5}">
                      <a16:colId xmlns:a16="http://schemas.microsoft.com/office/drawing/2014/main" val="3103555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Lần chạy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Độ chính xác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F1-score trên tập 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F1-score trên tập test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Thời gian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317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98.8156%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98.7713%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64.2233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525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98.7899%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98.8208%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63.9993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994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98.8189%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98.8337%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651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63.6296 giây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099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Trung bình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98.8081%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98.8086%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0.9878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0.9878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63.9507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195883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2F0AEF5-AF4A-4322-85F4-8B146515AF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86" y="1725724"/>
            <a:ext cx="3538220" cy="3103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68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1E69B61-9E56-4723-B4F1-57FC703F071D}"/>
              </a:ext>
            </a:extLst>
          </p:cNvPr>
          <p:cNvSpPr txBox="1">
            <a:spLocks/>
          </p:cNvSpPr>
          <p:nvPr/>
        </p:nvSpPr>
        <p:spPr>
          <a:xfrm>
            <a:off x="846926" y="2449240"/>
            <a:ext cx="10726765" cy="979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KẾT LUẬN – HƯỚNG PH</a:t>
            </a:r>
            <a:r>
              <a:rPr lang="en-US" sz="4000" b="1" dirty="0">
                <a:solidFill>
                  <a:srgbClr val="8BCB3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ÁT TRIỂN</a:t>
            </a: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217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4BDD6B-F5F2-455D-BBE4-A0163A938CE2}"/>
              </a:ext>
            </a:extLst>
          </p:cNvPr>
          <p:cNvSpPr/>
          <p:nvPr/>
        </p:nvSpPr>
        <p:spPr>
          <a:xfrm>
            <a:off x="635726" y="1424173"/>
            <a:ext cx="10920548" cy="378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thú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hút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.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Random Forest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.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cân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rẩt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cân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.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Qua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Random Forest.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khá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tôi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.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nền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tảng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theo.</a:t>
            </a:r>
            <a:endParaRPr lang="en-US" dirty="0">
              <a:latin typeface="Times New Roman" panose="02020603050405020304" pitchFamily="18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77C0F-0A6B-4AA6-B816-B75C310304BB}"/>
              </a:ext>
            </a:extLst>
          </p:cNvPr>
          <p:cNvSpPr/>
          <p:nvPr/>
        </p:nvSpPr>
        <p:spPr>
          <a:xfrm>
            <a:off x="1191802" y="545390"/>
            <a:ext cx="2645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pc="100" dirty="0">
                <a:solidFill>
                  <a:srgbClr val="8BCB3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92419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1E69B61-9E56-4723-B4F1-57FC703F071D}"/>
              </a:ext>
            </a:extLst>
          </p:cNvPr>
          <p:cNvSpPr txBox="1">
            <a:spLocks/>
          </p:cNvSpPr>
          <p:nvPr/>
        </p:nvSpPr>
        <p:spPr>
          <a:xfrm>
            <a:off x="846926" y="2449240"/>
            <a:ext cx="10726765" cy="979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GI</a:t>
            </a:r>
            <a:r>
              <a:rPr lang="en-US" sz="5000" b="1" dirty="0">
                <a:solidFill>
                  <a:srgbClr val="8BCB30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 THIỆU ĐỀ TÀI</a:t>
            </a:r>
            <a:endParaRPr kumimoji="0" lang="en-US" sz="5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3237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4BDD6B-F5F2-455D-BBE4-A0163A938CE2}"/>
              </a:ext>
            </a:extLst>
          </p:cNvPr>
          <p:cNvSpPr/>
          <p:nvPr/>
        </p:nvSpPr>
        <p:spPr>
          <a:xfrm>
            <a:off x="635726" y="1868310"/>
            <a:ext cx="10920548" cy="336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5760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Trong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lai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bổ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sung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cân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dự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đoán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nhìn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.</a:t>
            </a:r>
          </a:p>
          <a:p>
            <a:pPr indent="36576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thuyết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tinh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.</a:t>
            </a:r>
          </a:p>
          <a:p>
            <a:pPr indent="36576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cái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dự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đoán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so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sánh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phù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.</a:t>
            </a:r>
          </a:p>
          <a:p>
            <a:pPr indent="36576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hy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vọng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 Nam.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77C0F-0A6B-4AA6-B816-B75C310304BB}"/>
              </a:ext>
            </a:extLst>
          </p:cNvPr>
          <p:cNvSpPr/>
          <p:nvPr/>
        </p:nvSpPr>
        <p:spPr>
          <a:xfrm>
            <a:off x="635726" y="953205"/>
            <a:ext cx="4469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 H</a:t>
            </a:r>
            <a:r>
              <a:rPr kumimoji="0" lang="vi-VN" sz="28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Ư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ỚNG PHÁT TRIỂN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46345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 322"/>
          <p:cNvGrpSpPr/>
          <p:nvPr/>
        </p:nvGrpSpPr>
        <p:grpSpPr>
          <a:xfrm>
            <a:off x="-61829" y="0"/>
            <a:ext cx="12253829" cy="6858000"/>
            <a:chOff x="-61829" y="0"/>
            <a:chExt cx="12253829" cy="6858000"/>
          </a:xfrm>
        </p:grpSpPr>
        <p:grpSp>
          <p:nvGrpSpPr>
            <p:cNvPr id="138" name="Group 137"/>
            <p:cNvGrpSpPr/>
            <p:nvPr/>
          </p:nvGrpSpPr>
          <p:grpSpPr>
            <a:xfrm>
              <a:off x="-61829" y="0"/>
              <a:ext cx="12253829" cy="6858000"/>
              <a:chOff x="-61829" y="0"/>
              <a:chExt cx="12253829" cy="6858000"/>
            </a:xfrm>
          </p:grpSpPr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516" y="0"/>
                <a:ext cx="7716252" cy="6858000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1231"/>
              <a:stretch/>
            </p:blipFill>
            <p:spPr>
              <a:xfrm flipH="1">
                <a:off x="1138990" y="0"/>
                <a:ext cx="1028372" cy="6858000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1231"/>
              <a:stretch/>
            </p:blipFill>
            <p:spPr>
              <a:xfrm>
                <a:off x="-61829" y="0"/>
                <a:ext cx="1232903" cy="6858000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21"/>
              <a:stretch/>
            </p:blipFill>
            <p:spPr>
              <a:xfrm flipH="1">
                <a:off x="9801725" y="0"/>
                <a:ext cx="770021" cy="6858000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21"/>
              <a:stretch/>
            </p:blipFill>
            <p:spPr>
              <a:xfrm>
                <a:off x="10555705" y="0"/>
                <a:ext cx="1636295" cy="6858000"/>
              </a:xfrm>
              <a:prstGeom prst="rect">
                <a:avLst/>
              </a:prstGeom>
            </p:spPr>
          </p:pic>
        </p:grpSp>
        <p:sp>
          <p:nvSpPr>
            <p:cNvPr id="322" name="Freeform: Shape 321"/>
            <p:cNvSpPr/>
            <p:nvPr/>
          </p:nvSpPr>
          <p:spPr>
            <a:xfrm>
              <a:off x="3753853" y="6079958"/>
              <a:ext cx="4748463" cy="770021"/>
            </a:xfrm>
            <a:custGeom>
              <a:avLst/>
              <a:gdLst>
                <a:gd name="connsiteX0" fmla="*/ 0 w 4748463"/>
                <a:gd name="connsiteY0" fmla="*/ 770021 h 770021"/>
                <a:gd name="connsiteX1" fmla="*/ 4748463 w 4748463"/>
                <a:gd name="connsiteY1" fmla="*/ 770021 h 770021"/>
                <a:gd name="connsiteX2" fmla="*/ 4170947 w 4748463"/>
                <a:gd name="connsiteY2" fmla="*/ 128337 h 770021"/>
                <a:gd name="connsiteX3" fmla="*/ 3048000 w 4748463"/>
                <a:gd name="connsiteY3" fmla="*/ 0 h 770021"/>
                <a:gd name="connsiteX4" fmla="*/ 1491915 w 4748463"/>
                <a:gd name="connsiteY4" fmla="*/ 0 h 770021"/>
                <a:gd name="connsiteX5" fmla="*/ 272715 w 4748463"/>
                <a:gd name="connsiteY5" fmla="*/ 224589 h 770021"/>
                <a:gd name="connsiteX6" fmla="*/ 0 w 4748463"/>
                <a:gd name="connsiteY6" fmla="*/ 770021 h 77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8463" h="770021">
                  <a:moveTo>
                    <a:pt x="0" y="770021"/>
                  </a:moveTo>
                  <a:lnTo>
                    <a:pt x="4748463" y="770021"/>
                  </a:lnTo>
                  <a:lnTo>
                    <a:pt x="4170947" y="128337"/>
                  </a:lnTo>
                  <a:lnTo>
                    <a:pt x="3048000" y="0"/>
                  </a:lnTo>
                  <a:lnTo>
                    <a:pt x="1491915" y="0"/>
                  </a:lnTo>
                  <a:lnTo>
                    <a:pt x="272715" y="224589"/>
                  </a:lnTo>
                  <a:lnTo>
                    <a:pt x="0" y="770021"/>
                  </a:lnTo>
                  <a:close/>
                </a:path>
              </a:pathLst>
            </a:custGeom>
            <a:solidFill>
              <a:srgbClr val="93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643145" y="2919662"/>
            <a:ext cx="1402209" cy="1331996"/>
            <a:chOff x="8316913" y="2751138"/>
            <a:chExt cx="2187575" cy="2078037"/>
          </a:xfrm>
        </p:grpSpPr>
        <p:sp>
          <p:nvSpPr>
            <p:cNvPr id="142" name="Freeform 130"/>
            <p:cNvSpPr>
              <a:spLocks/>
            </p:cNvSpPr>
            <p:nvPr/>
          </p:nvSpPr>
          <p:spPr bwMode="auto">
            <a:xfrm>
              <a:off x="8316913" y="2751138"/>
              <a:ext cx="2187575" cy="1609725"/>
            </a:xfrm>
            <a:custGeom>
              <a:avLst/>
              <a:gdLst>
                <a:gd name="T0" fmla="*/ 426 w 812"/>
                <a:gd name="T1" fmla="*/ 568 h 596"/>
                <a:gd name="T2" fmla="*/ 392 w 812"/>
                <a:gd name="T3" fmla="*/ 0 h 596"/>
                <a:gd name="T4" fmla="*/ 426 w 812"/>
                <a:gd name="T5" fmla="*/ 56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596">
                  <a:moveTo>
                    <a:pt x="426" y="568"/>
                  </a:moveTo>
                  <a:cubicBezTo>
                    <a:pt x="0" y="596"/>
                    <a:pt x="304" y="145"/>
                    <a:pt x="392" y="0"/>
                  </a:cubicBezTo>
                  <a:cubicBezTo>
                    <a:pt x="460" y="97"/>
                    <a:pt x="812" y="542"/>
                    <a:pt x="426" y="568"/>
                  </a:cubicBezTo>
                  <a:close/>
                </a:path>
              </a:pathLst>
            </a:custGeom>
            <a:solidFill>
              <a:srgbClr val="8EC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8761413" y="2751138"/>
              <a:ext cx="1476375" cy="2078037"/>
              <a:chOff x="8761413" y="2751138"/>
              <a:chExt cx="1476375" cy="2078037"/>
            </a:xfrm>
          </p:grpSpPr>
          <p:sp>
            <p:nvSpPr>
              <p:cNvPr id="143" name="Freeform 131"/>
              <p:cNvSpPr>
                <a:spLocks/>
              </p:cNvSpPr>
              <p:nvPr/>
            </p:nvSpPr>
            <p:spPr bwMode="auto">
              <a:xfrm>
                <a:off x="8761413" y="2751138"/>
                <a:ext cx="1476375" cy="1397000"/>
              </a:xfrm>
              <a:custGeom>
                <a:avLst/>
                <a:gdLst>
                  <a:gd name="T0" fmla="*/ 49 w 548"/>
                  <a:gd name="T1" fmla="*/ 483 h 517"/>
                  <a:gd name="T2" fmla="*/ 227 w 548"/>
                  <a:gd name="T3" fmla="*/ 0 h 517"/>
                  <a:gd name="T4" fmla="*/ 217 w 548"/>
                  <a:gd name="T5" fmla="*/ 512 h 517"/>
                  <a:gd name="T6" fmla="*/ 49 w 548"/>
                  <a:gd name="T7" fmla="*/ 48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8" h="517">
                    <a:moveTo>
                      <a:pt x="49" y="483"/>
                    </a:moveTo>
                    <a:cubicBezTo>
                      <a:pt x="0" y="353"/>
                      <a:pt x="164" y="104"/>
                      <a:pt x="227" y="0"/>
                    </a:cubicBezTo>
                    <a:cubicBezTo>
                      <a:pt x="337" y="154"/>
                      <a:pt x="548" y="490"/>
                      <a:pt x="217" y="512"/>
                    </a:cubicBezTo>
                    <a:cubicBezTo>
                      <a:pt x="137" y="517"/>
                      <a:pt x="83" y="506"/>
                      <a:pt x="49" y="483"/>
                    </a:cubicBezTo>
                    <a:close/>
                  </a:path>
                </a:pathLst>
              </a:custGeom>
              <a:solidFill>
                <a:srgbClr val="A5C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Freeform 132"/>
              <p:cNvSpPr>
                <a:spLocks/>
              </p:cNvSpPr>
              <p:nvPr/>
            </p:nvSpPr>
            <p:spPr bwMode="auto">
              <a:xfrm>
                <a:off x="8791576" y="2751138"/>
                <a:ext cx="1144588" cy="1231900"/>
              </a:xfrm>
              <a:custGeom>
                <a:avLst/>
                <a:gdLst>
                  <a:gd name="T0" fmla="*/ 216 w 425"/>
                  <a:gd name="T1" fmla="*/ 0 h 456"/>
                  <a:gd name="T2" fmla="*/ 372 w 425"/>
                  <a:gd name="T3" fmla="*/ 429 h 456"/>
                  <a:gd name="T4" fmla="*/ 331 w 425"/>
                  <a:gd name="T5" fmla="*/ 434 h 456"/>
                  <a:gd name="T6" fmla="*/ 216 w 42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456">
                    <a:moveTo>
                      <a:pt x="216" y="0"/>
                    </a:moveTo>
                    <a:cubicBezTo>
                      <a:pt x="295" y="111"/>
                      <a:pt x="425" y="314"/>
                      <a:pt x="372" y="429"/>
                    </a:cubicBezTo>
                    <a:cubicBezTo>
                      <a:pt x="359" y="431"/>
                      <a:pt x="345" y="433"/>
                      <a:pt x="331" y="434"/>
                    </a:cubicBezTo>
                    <a:cubicBezTo>
                      <a:pt x="0" y="456"/>
                      <a:pt x="109" y="188"/>
                      <a:pt x="216" y="0"/>
                    </a:cubicBezTo>
                    <a:close/>
                  </a:path>
                </a:pathLst>
              </a:custGeom>
              <a:solidFill>
                <a:srgbClr val="B3D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133"/>
              <p:cNvSpPr>
                <a:spLocks/>
              </p:cNvSpPr>
              <p:nvPr/>
            </p:nvSpPr>
            <p:spPr bwMode="auto">
              <a:xfrm>
                <a:off x="9112251" y="3244850"/>
                <a:ext cx="552450" cy="1584325"/>
              </a:xfrm>
              <a:custGeom>
                <a:avLst/>
                <a:gdLst>
                  <a:gd name="T0" fmla="*/ 118 w 205"/>
                  <a:gd name="T1" fmla="*/ 235 h 586"/>
                  <a:gd name="T2" fmla="*/ 118 w 205"/>
                  <a:gd name="T3" fmla="*/ 271 h 586"/>
                  <a:gd name="T4" fmla="*/ 161 w 205"/>
                  <a:gd name="T5" fmla="*/ 228 h 586"/>
                  <a:gd name="T6" fmla="*/ 162 w 205"/>
                  <a:gd name="T7" fmla="*/ 175 h 586"/>
                  <a:gd name="T8" fmla="*/ 166 w 205"/>
                  <a:gd name="T9" fmla="*/ 223 h 586"/>
                  <a:gd name="T10" fmla="*/ 205 w 205"/>
                  <a:gd name="T11" fmla="*/ 183 h 586"/>
                  <a:gd name="T12" fmla="*/ 146 w 205"/>
                  <a:gd name="T13" fmla="*/ 253 h 586"/>
                  <a:gd name="T14" fmla="*/ 198 w 205"/>
                  <a:gd name="T15" fmla="*/ 237 h 586"/>
                  <a:gd name="T16" fmla="*/ 142 w 205"/>
                  <a:gd name="T17" fmla="*/ 258 h 586"/>
                  <a:gd name="T18" fmla="*/ 119 w 205"/>
                  <a:gd name="T19" fmla="*/ 285 h 586"/>
                  <a:gd name="T20" fmla="*/ 120 w 205"/>
                  <a:gd name="T21" fmla="*/ 336 h 586"/>
                  <a:gd name="T22" fmla="*/ 120 w 205"/>
                  <a:gd name="T23" fmla="*/ 336 h 586"/>
                  <a:gd name="T24" fmla="*/ 120 w 205"/>
                  <a:gd name="T25" fmla="*/ 336 h 586"/>
                  <a:gd name="T26" fmla="*/ 127 w 205"/>
                  <a:gd name="T27" fmla="*/ 577 h 586"/>
                  <a:gd name="T28" fmla="*/ 90 w 205"/>
                  <a:gd name="T29" fmla="*/ 577 h 586"/>
                  <a:gd name="T30" fmla="*/ 96 w 205"/>
                  <a:gd name="T31" fmla="*/ 326 h 586"/>
                  <a:gd name="T32" fmla="*/ 58 w 205"/>
                  <a:gd name="T33" fmla="*/ 281 h 586"/>
                  <a:gd name="T34" fmla="*/ 0 w 205"/>
                  <a:gd name="T35" fmla="*/ 254 h 586"/>
                  <a:gd name="T36" fmla="*/ 52 w 205"/>
                  <a:gd name="T37" fmla="*/ 274 h 586"/>
                  <a:gd name="T38" fmla="*/ 10 w 205"/>
                  <a:gd name="T39" fmla="*/ 225 h 586"/>
                  <a:gd name="T40" fmla="*/ 43 w 205"/>
                  <a:gd name="T41" fmla="*/ 258 h 586"/>
                  <a:gd name="T42" fmla="*/ 44 w 205"/>
                  <a:gd name="T43" fmla="*/ 210 h 586"/>
                  <a:gd name="T44" fmla="*/ 48 w 205"/>
                  <a:gd name="T45" fmla="*/ 263 h 586"/>
                  <a:gd name="T46" fmla="*/ 97 w 205"/>
                  <a:gd name="T47" fmla="*/ 312 h 586"/>
                  <a:gd name="T48" fmla="*/ 99 w 205"/>
                  <a:gd name="T49" fmla="*/ 235 h 586"/>
                  <a:gd name="T50" fmla="*/ 101 w 205"/>
                  <a:gd name="T51" fmla="*/ 189 h 586"/>
                  <a:gd name="T52" fmla="*/ 68 w 205"/>
                  <a:gd name="T53" fmla="*/ 133 h 586"/>
                  <a:gd name="T54" fmla="*/ 101 w 205"/>
                  <a:gd name="T55" fmla="*/ 180 h 586"/>
                  <a:gd name="T56" fmla="*/ 109 w 205"/>
                  <a:gd name="T57" fmla="*/ 0 h 586"/>
                  <a:gd name="T58" fmla="*/ 118 w 205"/>
                  <a:gd name="T59" fmla="*/ 23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586">
                    <a:moveTo>
                      <a:pt x="118" y="235"/>
                    </a:move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61" y="228"/>
                      <a:pt x="161" y="228"/>
                      <a:pt x="161" y="228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6" y="223"/>
                      <a:pt x="166" y="223"/>
                      <a:pt x="166" y="22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98" y="237"/>
                      <a:pt x="198" y="237"/>
                      <a:pt x="198" y="237"/>
                    </a:cubicBezTo>
                    <a:cubicBezTo>
                      <a:pt x="142" y="258"/>
                      <a:pt x="142" y="258"/>
                      <a:pt x="142" y="258"/>
                    </a:cubicBezTo>
                    <a:cubicBezTo>
                      <a:pt x="119" y="285"/>
                      <a:pt x="119" y="285"/>
                      <a:pt x="119" y="285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7" y="577"/>
                      <a:pt x="127" y="577"/>
                      <a:pt x="127" y="577"/>
                    </a:cubicBezTo>
                    <a:cubicBezTo>
                      <a:pt x="127" y="585"/>
                      <a:pt x="88" y="586"/>
                      <a:pt x="90" y="57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58" y="281"/>
                      <a:pt x="58" y="281"/>
                      <a:pt x="58" y="28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274"/>
                      <a:pt x="52" y="274"/>
                      <a:pt x="52" y="27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4" y="210"/>
                      <a:pt x="44" y="210"/>
                      <a:pt x="44" y="210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97" y="312"/>
                      <a:pt x="97" y="312"/>
                      <a:pt x="97" y="312"/>
                    </a:cubicBezTo>
                    <a:cubicBezTo>
                      <a:pt x="99" y="235"/>
                      <a:pt x="99" y="235"/>
                      <a:pt x="99" y="235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18" y="235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Freeform 134"/>
              <p:cNvSpPr>
                <a:spLocks/>
              </p:cNvSpPr>
              <p:nvPr/>
            </p:nvSpPr>
            <p:spPr bwMode="auto">
              <a:xfrm>
                <a:off x="9112251" y="3259138"/>
                <a:ext cx="293688" cy="1563688"/>
              </a:xfrm>
              <a:custGeom>
                <a:avLst/>
                <a:gdLst>
                  <a:gd name="T0" fmla="*/ 109 w 109"/>
                  <a:gd name="T1" fmla="*/ 578 h 579"/>
                  <a:gd name="T2" fmla="*/ 90 w 109"/>
                  <a:gd name="T3" fmla="*/ 572 h 579"/>
                  <a:gd name="T4" fmla="*/ 96 w 109"/>
                  <a:gd name="T5" fmla="*/ 321 h 579"/>
                  <a:gd name="T6" fmla="*/ 58 w 109"/>
                  <a:gd name="T7" fmla="*/ 276 h 579"/>
                  <a:gd name="T8" fmla="*/ 0 w 109"/>
                  <a:gd name="T9" fmla="*/ 249 h 579"/>
                  <a:gd name="T10" fmla="*/ 52 w 109"/>
                  <a:gd name="T11" fmla="*/ 269 h 579"/>
                  <a:gd name="T12" fmla="*/ 10 w 109"/>
                  <a:gd name="T13" fmla="*/ 220 h 579"/>
                  <a:gd name="T14" fmla="*/ 43 w 109"/>
                  <a:gd name="T15" fmla="*/ 253 h 579"/>
                  <a:gd name="T16" fmla="*/ 44 w 109"/>
                  <a:gd name="T17" fmla="*/ 205 h 579"/>
                  <a:gd name="T18" fmla="*/ 48 w 109"/>
                  <a:gd name="T19" fmla="*/ 258 h 579"/>
                  <a:gd name="T20" fmla="*/ 97 w 109"/>
                  <a:gd name="T21" fmla="*/ 307 h 579"/>
                  <a:gd name="T22" fmla="*/ 99 w 109"/>
                  <a:gd name="T23" fmla="*/ 230 h 579"/>
                  <a:gd name="T24" fmla="*/ 101 w 109"/>
                  <a:gd name="T25" fmla="*/ 184 h 579"/>
                  <a:gd name="T26" fmla="*/ 68 w 109"/>
                  <a:gd name="T27" fmla="*/ 128 h 579"/>
                  <a:gd name="T28" fmla="*/ 101 w 109"/>
                  <a:gd name="T29" fmla="*/ 175 h 579"/>
                  <a:gd name="T30" fmla="*/ 109 w 109"/>
                  <a:gd name="T31" fmla="*/ 0 h 579"/>
                  <a:gd name="T32" fmla="*/ 109 w 109"/>
                  <a:gd name="T33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79">
                    <a:moveTo>
                      <a:pt x="109" y="578"/>
                    </a:moveTo>
                    <a:cubicBezTo>
                      <a:pt x="99" y="579"/>
                      <a:pt x="89" y="576"/>
                      <a:pt x="90" y="572"/>
                    </a:cubicBezTo>
                    <a:cubicBezTo>
                      <a:pt x="96" y="321"/>
                      <a:pt x="96" y="321"/>
                      <a:pt x="96" y="321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10" y="220"/>
                      <a:pt x="10" y="220"/>
                      <a:pt x="10" y="220"/>
                    </a:cubicBezTo>
                    <a:cubicBezTo>
                      <a:pt x="43" y="253"/>
                      <a:pt x="43" y="253"/>
                      <a:pt x="43" y="253"/>
                    </a:cubicBezTo>
                    <a:cubicBezTo>
                      <a:pt x="44" y="205"/>
                      <a:pt x="44" y="205"/>
                      <a:pt x="44" y="205"/>
                    </a:cubicBezTo>
                    <a:cubicBezTo>
                      <a:pt x="48" y="258"/>
                      <a:pt x="48" y="258"/>
                      <a:pt x="48" y="258"/>
                    </a:cubicBezTo>
                    <a:cubicBezTo>
                      <a:pt x="97" y="307"/>
                      <a:pt x="97" y="307"/>
                      <a:pt x="97" y="307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101" y="175"/>
                      <a:pt x="101" y="175"/>
                      <a:pt x="101" y="175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09" y="578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Freeform 135"/>
              <p:cNvSpPr>
                <a:spLocks/>
              </p:cNvSpPr>
              <p:nvPr/>
            </p:nvSpPr>
            <p:spPr bwMode="auto">
              <a:xfrm>
                <a:off x="9351963" y="3259138"/>
                <a:ext cx="169863" cy="1563688"/>
              </a:xfrm>
              <a:custGeom>
                <a:avLst/>
                <a:gdLst>
                  <a:gd name="T0" fmla="*/ 20 w 63"/>
                  <a:gd name="T1" fmla="*/ 578 h 579"/>
                  <a:gd name="T2" fmla="*/ 1 w 63"/>
                  <a:gd name="T3" fmla="*/ 572 h 579"/>
                  <a:gd name="T4" fmla="*/ 10 w 63"/>
                  <a:gd name="T5" fmla="*/ 230 h 579"/>
                  <a:gd name="T6" fmla="*/ 20 w 63"/>
                  <a:gd name="T7" fmla="*/ 0 h 579"/>
                  <a:gd name="T8" fmla="*/ 20 w 63"/>
                  <a:gd name="T9" fmla="*/ 148 h 579"/>
                  <a:gd name="T10" fmla="*/ 63 w 63"/>
                  <a:gd name="T11" fmla="*/ 85 h 579"/>
                  <a:gd name="T12" fmla="*/ 23 w 63"/>
                  <a:gd name="T13" fmla="*/ 155 h 579"/>
                  <a:gd name="T14" fmla="*/ 20 w 63"/>
                  <a:gd name="T15" fmla="*/ 153 h 579"/>
                  <a:gd name="T16" fmla="*/ 20 w 63"/>
                  <a:gd name="T17" fmla="*/ 153 h 579"/>
                  <a:gd name="T18" fmla="*/ 20 w 63"/>
                  <a:gd name="T19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79">
                    <a:moveTo>
                      <a:pt x="20" y="578"/>
                    </a:moveTo>
                    <a:cubicBezTo>
                      <a:pt x="10" y="579"/>
                      <a:pt x="0" y="576"/>
                      <a:pt x="1" y="572"/>
                    </a:cubicBezTo>
                    <a:cubicBezTo>
                      <a:pt x="10" y="230"/>
                      <a:pt x="10" y="230"/>
                      <a:pt x="10" y="23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lnTo>
                      <a:pt x="20" y="578"/>
                    </a:lnTo>
                    <a:close/>
                  </a:path>
                </a:pathLst>
              </a:custGeom>
              <a:solidFill>
                <a:srgbClr val="8B4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8750049" y="2991769"/>
            <a:ext cx="2187575" cy="2078037"/>
            <a:chOff x="8316913" y="2751138"/>
            <a:chExt cx="2187575" cy="2078037"/>
          </a:xfrm>
        </p:grpSpPr>
        <p:sp>
          <p:nvSpPr>
            <p:cNvPr id="151" name="Freeform 130"/>
            <p:cNvSpPr>
              <a:spLocks/>
            </p:cNvSpPr>
            <p:nvPr/>
          </p:nvSpPr>
          <p:spPr bwMode="auto">
            <a:xfrm>
              <a:off x="8316913" y="2751138"/>
              <a:ext cx="2187575" cy="1609725"/>
            </a:xfrm>
            <a:custGeom>
              <a:avLst/>
              <a:gdLst>
                <a:gd name="T0" fmla="*/ 426 w 812"/>
                <a:gd name="T1" fmla="*/ 568 h 596"/>
                <a:gd name="T2" fmla="*/ 392 w 812"/>
                <a:gd name="T3" fmla="*/ 0 h 596"/>
                <a:gd name="T4" fmla="*/ 426 w 812"/>
                <a:gd name="T5" fmla="*/ 56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596">
                  <a:moveTo>
                    <a:pt x="426" y="568"/>
                  </a:moveTo>
                  <a:cubicBezTo>
                    <a:pt x="0" y="596"/>
                    <a:pt x="304" y="145"/>
                    <a:pt x="392" y="0"/>
                  </a:cubicBezTo>
                  <a:cubicBezTo>
                    <a:pt x="460" y="97"/>
                    <a:pt x="812" y="542"/>
                    <a:pt x="426" y="568"/>
                  </a:cubicBezTo>
                  <a:close/>
                </a:path>
              </a:pathLst>
            </a:custGeom>
            <a:solidFill>
              <a:srgbClr val="8EC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8761413" y="2751138"/>
              <a:ext cx="1476375" cy="2078037"/>
              <a:chOff x="8761413" y="2751138"/>
              <a:chExt cx="1476375" cy="2078037"/>
            </a:xfrm>
          </p:grpSpPr>
          <p:sp>
            <p:nvSpPr>
              <p:cNvPr id="153" name="Freeform 131"/>
              <p:cNvSpPr>
                <a:spLocks/>
              </p:cNvSpPr>
              <p:nvPr/>
            </p:nvSpPr>
            <p:spPr bwMode="auto">
              <a:xfrm>
                <a:off x="8761413" y="2751138"/>
                <a:ext cx="1476375" cy="1397000"/>
              </a:xfrm>
              <a:custGeom>
                <a:avLst/>
                <a:gdLst>
                  <a:gd name="T0" fmla="*/ 49 w 548"/>
                  <a:gd name="T1" fmla="*/ 483 h 517"/>
                  <a:gd name="T2" fmla="*/ 227 w 548"/>
                  <a:gd name="T3" fmla="*/ 0 h 517"/>
                  <a:gd name="T4" fmla="*/ 217 w 548"/>
                  <a:gd name="T5" fmla="*/ 512 h 517"/>
                  <a:gd name="T6" fmla="*/ 49 w 548"/>
                  <a:gd name="T7" fmla="*/ 48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8" h="517">
                    <a:moveTo>
                      <a:pt x="49" y="483"/>
                    </a:moveTo>
                    <a:cubicBezTo>
                      <a:pt x="0" y="353"/>
                      <a:pt x="164" y="104"/>
                      <a:pt x="227" y="0"/>
                    </a:cubicBezTo>
                    <a:cubicBezTo>
                      <a:pt x="337" y="154"/>
                      <a:pt x="548" y="490"/>
                      <a:pt x="217" y="512"/>
                    </a:cubicBezTo>
                    <a:cubicBezTo>
                      <a:pt x="137" y="517"/>
                      <a:pt x="83" y="506"/>
                      <a:pt x="49" y="483"/>
                    </a:cubicBezTo>
                    <a:close/>
                  </a:path>
                </a:pathLst>
              </a:custGeom>
              <a:solidFill>
                <a:srgbClr val="A5C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Freeform 132"/>
              <p:cNvSpPr>
                <a:spLocks/>
              </p:cNvSpPr>
              <p:nvPr/>
            </p:nvSpPr>
            <p:spPr bwMode="auto">
              <a:xfrm>
                <a:off x="8791576" y="2751138"/>
                <a:ext cx="1144588" cy="1231900"/>
              </a:xfrm>
              <a:custGeom>
                <a:avLst/>
                <a:gdLst>
                  <a:gd name="T0" fmla="*/ 216 w 425"/>
                  <a:gd name="T1" fmla="*/ 0 h 456"/>
                  <a:gd name="T2" fmla="*/ 372 w 425"/>
                  <a:gd name="T3" fmla="*/ 429 h 456"/>
                  <a:gd name="T4" fmla="*/ 331 w 425"/>
                  <a:gd name="T5" fmla="*/ 434 h 456"/>
                  <a:gd name="T6" fmla="*/ 216 w 42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456">
                    <a:moveTo>
                      <a:pt x="216" y="0"/>
                    </a:moveTo>
                    <a:cubicBezTo>
                      <a:pt x="295" y="111"/>
                      <a:pt x="425" y="314"/>
                      <a:pt x="372" y="429"/>
                    </a:cubicBezTo>
                    <a:cubicBezTo>
                      <a:pt x="359" y="431"/>
                      <a:pt x="345" y="433"/>
                      <a:pt x="331" y="434"/>
                    </a:cubicBezTo>
                    <a:cubicBezTo>
                      <a:pt x="0" y="456"/>
                      <a:pt x="109" y="188"/>
                      <a:pt x="216" y="0"/>
                    </a:cubicBezTo>
                    <a:close/>
                  </a:path>
                </a:pathLst>
              </a:custGeom>
              <a:solidFill>
                <a:srgbClr val="B3D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Freeform 133"/>
              <p:cNvSpPr>
                <a:spLocks/>
              </p:cNvSpPr>
              <p:nvPr/>
            </p:nvSpPr>
            <p:spPr bwMode="auto">
              <a:xfrm>
                <a:off x="9112251" y="3244850"/>
                <a:ext cx="552450" cy="1584325"/>
              </a:xfrm>
              <a:custGeom>
                <a:avLst/>
                <a:gdLst>
                  <a:gd name="T0" fmla="*/ 118 w 205"/>
                  <a:gd name="T1" fmla="*/ 235 h 586"/>
                  <a:gd name="T2" fmla="*/ 118 w 205"/>
                  <a:gd name="T3" fmla="*/ 271 h 586"/>
                  <a:gd name="T4" fmla="*/ 161 w 205"/>
                  <a:gd name="T5" fmla="*/ 228 h 586"/>
                  <a:gd name="T6" fmla="*/ 162 w 205"/>
                  <a:gd name="T7" fmla="*/ 175 h 586"/>
                  <a:gd name="T8" fmla="*/ 166 w 205"/>
                  <a:gd name="T9" fmla="*/ 223 h 586"/>
                  <a:gd name="T10" fmla="*/ 205 w 205"/>
                  <a:gd name="T11" fmla="*/ 183 h 586"/>
                  <a:gd name="T12" fmla="*/ 146 w 205"/>
                  <a:gd name="T13" fmla="*/ 253 h 586"/>
                  <a:gd name="T14" fmla="*/ 198 w 205"/>
                  <a:gd name="T15" fmla="*/ 237 h 586"/>
                  <a:gd name="T16" fmla="*/ 142 w 205"/>
                  <a:gd name="T17" fmla="*/ 258 h 586"/>
                  <a:gd name="T18" fmla="*/ 119 w 205"/>
                  <a:gd name="T19" fmla="*/ 285 h 586"/>
                  <a:gd name="T20" fmla="*/ 120 w 205"/>
                  <a:gd name="T21" fmla="*/ 336 h 586"/>
                  <a:gd name="T22" fmla="*/ 120 w 205"/>
                  <a:gd name="T23" fmla="*/ 336 h 586"/>
                  <a:gd name="T24" fmla="*/ 120 w 205"/>
                  <a:gd name="T25" fmla="*/ 336 h 586"/>
                  <a:gd name="T26" fmla="*/ 127 w 205"/>
                  <a:gd name="T27" fmla="*/ 577 h 586"/>
                  <a:gd name="T28" fmla="*/ 90 w 205"/>
                  <a:gd name="T29" fmla="*/ 577 h 586"/>
                  <a:gd name="T30" fmla="*/ 96 w 205"/>
                  <a:gd name="T31" fmla="*/ 326 h 586"/>
                  <a:gd name="T32" fmla="*/ 58 w 205"/>
                  <a:gd name="T33" fmla="*/ 281 h 586"/>
                  <a:gd name="T34" fmla="*/ 0 w 205"/>
                  <a:gd name="T35" fmla="*/ 254 h 586"/>
                  <a:gd name="T36" fmla="*/ 52 w 205"/>
                  <a:gd name="T37" fmla="*/ 274 h 586"/>
                  <a:gd name="T38" fmla="*/ 10 w 205"/>
                  <a:gd name="T39" fmla="*/ 225 h 586"/>
                  <a:gd name="T40" fmla="*/ 43 w 205"/>
                  <a:gd name="T41" fmla="*/ 258 h 586"/>
                  <a:gd name="T42" fmla="*/ 44 w 205"/>
                  <a:gd name="T43" fmla="*/ 210 h 586"/>
                  <a:gd name="T44" fmla="*/ 48 w 205"/>
                  <a:gd name="T45" fmla="*/ 263 h 586"/>
                  <a:gd name="T46" fmla="*/ 97 w 205"/>
                  <a:gd name="T47" fmla="*/ 312 h 586"/>
                  <a:gd name="T48" fmla="*/ 99 w 205"/>
                  <a:gd name="T49" fmla="*/ 235 h 586"/>
                  <a:gd name="T50" fmla="*/ 101 w 205"/>
                  <a:gd name="T51" fmla="*/ 189 h 586"/>
                  <a:gd name="T52" fmla="*/ 68 w 205"/>
                  <a:gd name="T53" fmla="*/ 133 h 586"/>
                  <a:gd name="T54" fmla="*/ 101 w 205"/>
                  <a:gd name="T55" fmla="*/ 180 h 586"/>
                  <a:gd name="T56" fmla="*/ 109 w 205"/>
                  <a:gd name="T57" fmla="*/ 0 h 586"/>
                  <a:gd name="T58" fmla="*/ 118 w 205"/>
                  <a:gd name="T59" fmla="*/ 23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586">
                    <a:moveTo>
                      <a:pt x="118" y="235"/>
                    </a:move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61" y="228"/>
                      <a:pt x="161" y="228"/>
                      <a:pt x="161" y="228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6" y="223"/>
                      <a:pt x="166" y="223"/>
                      <a:pt x="166" y="22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98" y="237"/>
                      <a:pt x="198" y="237"/>
                      <a:pt x="198" y="237"/>
                    </a:cubicBezTo>
                    <a:cubicBezTo>
                      <a:pt x="142" y="258"/>
                      <a:pt x="142" y="258"/>
                      <a:pt x="142" y="258"/>
                    </a:cubicBezTo>
                    <a:cubicBezTo>
                      <a:pt x="119" y="285"/>
                      <a:pt x="119" y="285"/>
                      <a:pt x="119" y="285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7" y="577"/>
                      <a:pt x="127" y="577"/>
                      <a:pt x="127" y="577"/>
                    </a:cubicBezTo>
                    <a:cubicBezTo>
                      <a:pt x="127" y="585"/>
                      <a:pt x="88" y="586"/>
                      <a:pt x="90" y="57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58" y="281"/>
                      <a:pt x="58" y="281"/>
                      <a:pt x="58" y="28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274"/>
                      <a:pt x="52" y="274"/>
                      <a:pt x="52" y="27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4" y="210"/>
                      <a:pt x="44" y="210"/>
                      <a:pt x="44" y="210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97" y="312"/>
                      <a:pt x="97" y="312"/>
                      <a:pt x="97" y="312"/>
                    </a:cubicBezTo>
                    <a:cubicBezTo>
                      <a:pt x="99" y="235"/>
                      <a:pt x="99" y="235"/>
                      <a:pt x="99" y="235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18" y="235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Freeform 134"/>
              <p:cNvSpPr>
                <a:spLocks/>
              </p:cNvSpPr>
              <p:nvPr/>
            </p:nvSpPr>
            <p:spPr bwMode="auto">
              <a:xfrm>
                <a:off x="9112251" y="3259138"/>
                <a:ext cx="293688" cy="1563688"/>
              </a:xfrm>
              <a:custGeom>
                <a:avLst/>
                <a:gdLst>
                  <a:gd name="T0" fmla="*/ 109 w 109"/>
                  <a:gd name="T1" fmla="*/ 578 h 579"/>
                  <a:gd name="T2" fmla="*/ 90 w 109"/>
                  <a:gd name="T3" fmla="*/ 572 h 579"/>
                  <a:gd name="T4" fmla="*/ 96 w 109"/>
                  <a:gd name="T5" fmla="*/ 321 h 579"/>
                  <a:gd name="T6" fmla="*/ 58 w 109"/>
                  <a:gd name="T7" fmla="*/ 276 h 579"/>
                  <a:gd name="T8" fmla="*/ 0 w 109"/>
                  <a:gd name="T9" fmla="*/ 249 h 579"/>
                  <a:gd name="T10" fmla="*/ 52 w 109"/>
                  <a:gd name="T11" fmla="*/ 269 h 579"/>
                  <a:gd name="T12" fmla="*/ 10 w 109"/>
                  <a:gd name="T13" fmla="*/ 220 h 579"/>
                  <a:gd name="T14" fmla="*/ 43 w 109"/>
                  <a:gd name="T15" fmla="*/ 253 h 579"/>
                  <a:gd name="T16" fmla="*/ 44 w 109"/>
                  <a:gd name="T17" fmla="*/ 205 h 579"/>
                  <a:gd name="T18" fmla="*/ 48 w 109"/>
                  <a:gd name="T19" fmla="*/ 258 h 579"/>
                  <a:gd name="T20" fmla="*/ 97 w 109"/>
                  <a:gd name="T21" fmla="*/ 307 h 579"/>
                  <a:gd name="T22" fmla="*/ 99 w 109"/>
                  <a:gd name="T23" fmla="*/ 230 h 579"/>
                  <a:gd name="T24" fmla="*/ 101 w 109"/>
                  <a:gd name="T25" fmla="*/ 184 h 579"/>
                  <a:gd name="T26" fmla="*/ 68 w 109"/>
                  <a:gd name="T27" fmla="*/ 128 h 579"/>
                  <a:gd name="T28" fmla="*/ 101 w 109"/>
                  <a:gd name="T29" fmla="*/ 175 h 579"/>
                  <a:gd name="T30" fmla="*/ 109 w 109"/>
                  <a:gd name="T31" fmla="*/ 0 h 579"/>
                  <a:gd name="T32" fmla="*/ 109 w 109"/>
                  <a:gd name="T33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79">
                    <a:moveTo>
                      <a:pt x="109" y="578"/>
                    </a:moveTo>
                    <a:cubicBezTo>
                      <a:pt x="99" y="579"/>
                      <a:pt x="89" y="576"/>
                      <a:pt x="90" y="572"/>
                    </a:cubicBezTo>
                    <a:cubicBezTo>
                      <a:pt x="96" y="321"/>
                      <a:pt x="96" y="321"/>
                      <a:pt x="96" y="321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10" y="220"/>
                      <a:pt x="10" y="220"/>
                      <a:pt x="10" y="220"/>
                    </a:cubicBezTo>
                    <a:cubicBezTo>
                      <a:pt x="43" y="253"/>
                      <a:pt x="43" y="253"/>
                      <a:pt x="43" y="253"/>
                    </a:cubicBezTo>
                    <a:cubicBezTo>
                      <a:pt x="44" y="205"/>
                      <a:pt x="44" y="205"/>
                      <a:pt x="44" y="205"/>
                    </a:cubicBezTo>
                    <a:cubicBezTo>
                      <a:pt x="48" y="258"/>
                      <a:pt x="48" y="258"/>
                      <a:pt x="48" y="258"/>
                    </a:cubicBezTo>
                    <a:cubicBezTo>
                      <a:pt x="97" y="307"/>
                      <a:pt x="97" y="307"/>
                      <a:pt x="97" y="307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101" y="175"/>
                      <a:pt x="101" y="175"/>
                      <a:pt x="101" y="175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09" y="578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Freeform 135"/>
              <p:cNvSpPr>
                <a:spLocks/>
              </p:cNvSpPr>
              <p:nvPr/>
            </p:nvSpPr>
            <p:spPr bwMode="auto">
              <a:xfrm>
                <a:off x="9351963" y="3259138"/>
                <a:ext cx="169863" cy="1563688"/>
              </a:xfrm>
              <a:custGeom>
                <a:avLst/>
                <a:gdLst>
                  <a:gd name="T0" fmla="*/ 20 w 63"/>
                  <a:gd name="T1" fmla="*/ 578 h 579"/>
                  <a:gd name="T2" fmla="*/ 1 w 63"/>
                  <a:gd name="T3" fmla="*/ 572 h 579"/>
                  <a:gd name="T4" fmla="*/ 10 w 63"/>
                  <a:gd name="T5" fmla="*/ 230 h 579"/>
                  <a:gd name="T6" fmla="*/ 20 w 63"/>
                  <a:gd name="T7" fmla="*/ 0 h 579"/>
                  <a:gd name="T8" fmla="*/ 20 w 63"/>
                  <a:gd name="T9" fmla="*/ 148 h 579"/>
                  <a:gd name="T10" fmla="*/ 63 w 63"/>
                  <a:gd name="T11" fmla="*/ 85 h 579"/>
                  <a:gd name="T12" fmla="*/ 23 w 63"/>
                  <a:gd name="T13" fmla="*/ 155 h 579"/>
                  <a:gd name="T14" fmla="*/ 20 w 63"/>
                  <a:gd name="T15" fmla="*/ 153 h 579"/>
                  <a:gd name="T16" fmla="*/ 20 w 63"/>
                  <a:gd name="T17" fmla="*/ 153 h 579"/>
                  <a:gd name="T18" fmla="*/ 20 w 63"/>
                  <a:gd name="T19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79">
                    <a:moveTo>
                      <a:pt x="20" y="578"/>
                    </a:moveTo>
                    <a:cubicBezTo>
                      <a:pt x="10" y="579"/>
                      <a:pt x="0" y="576"/>
                      <a:pt x="1" y="572"/>
                    </a:cubicBezTo>
                    <a:cubicBezTo>
                      <a:pt x="10" y="230"/>
                      <a:pt x="10" y="230"/>
                      <a:pt x="10" y="23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lnTo>
                      <a:pt x="20" y="578"/>
                    </a:lnTo>
                    <a:close/>
                  </a:path>
                </a:pathLst>
              </a:custGeom>
              <a:solidFill>
                <a:srgbClr val="8B4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10081544" y="3376780"/>
            <a:ext cx="2187575" cy="2078037"/>
            <a:chOff x="8316913" y="2751138"/>
            <a:chExt cx="2187575" cy="2078037"/>
          </a:xfrm>
        </p:grpSpPr>
        <p:sp>
          <p:nvSpPr>
            <p:cNvPr id="159" name="Freeform 130"/>
            <p:cNvSpPr>
              <a:spLocks/>
            </p:cNvSpPr>
            <p:nvPr/>
          </p:nvSpPr>
          <p:spPr bwMode="auto">
            <a:xfrm>
              <a:off x="8316913" y="2751138"/>
              <a:ext cx="2187575" cy="1609725"/>
            </a:xfrm>
            <a:custGeom>
              <a:avLst/>
              <a:gdLst>
                <a:gd name="T0" fmla="*/ 426 w 812"/>
                <a:gd name="T1" fmla="*/ 568 h 596"/>
                <a:gd name="T2" fmla="*/ 392 w 812"/>
                <a:gd name="T3" fmla="*/ 0 h 596"/>
                <a:gd name="T4" fmla="*/ 426 w 812"/>
                <a:gd name="T5" fmla="*/ 56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596">
                  <a:moveTo>
                    <a:pt x="426" y="568"/>
                  </a:moveTo>
                  <a:cubicBezTo>
                    <a:pt x="0" y="596"/>
                    <a:pt x="304" y="145"/>
                    <a:pt x="392" y="0"/>
                  </a:cubicBezTo>
                  <a:cubicBezTo>
                    <a:pt x="460" y="97"/>
                    <a:pt x="812" y="542"/>
                    <a:pt x="426" y="568"/>
                  </a:cubicBezTo>
                  <a:close/>
                </a:path>
              </a:pathLst>
            </a:custGeom>
            <a:solidFill>
              <a:srgbClr val="8EC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8761413" y="2751138"/>
              <a:ext cx="1476375" cy="2078037"/>
              <a:chOff x="8761413" y="2751138"/>
              <a:chExt cx="1476375" cy="2078037"/>
            </a:xfrm>
          </p:grpSpPr>
          <p:sp>
            <p:nvSpPr>
              <p:cNvPr id="161" name="Freeform 131"/>
              <p:cNvSpPr>
                <a:spLocks/>
              </p:cNvSpPr>
              <p:nvPr/>
            </p:nvSpPr>
            <p:spPr bwMode="auto">
              <a:xfrm>
                <a:off x="8761413" y="2751138"/>
                <a:ext cx="1476375" cy="1397000"/>
              </a:xfrm>
              <a:custGeom>
                <a:avLst/>
                <a:gdLst>
                  <a:gd name="T0" fmla="*/ 49 w 548"/>
                  <a:gd name="T1" fmla="*/ 483 h 517"/>
                  <a:gd name="T2" fmla="*/ 227 w 548"/>
                  <a:gd name="T3" fmla="*/ 0 h 517"/>
                  <a:gd name="T4" fmla="*/ 217 w 548"/>
                  <a:gd name="T5" fmla="*/ 512 h 517"/>
                  <a:gd name="T6" fmla="*/ 49 w 548"/>
                  <a:gd name="T7" fmla="*/ 48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8" h="517">
                    <a:moveTo>
                      <a:pt x="49" y="483"/>
                    </a:moveTo>
                    <a:cubicBezTo>
                      <a:pt x="0" y="353"/>
                      <a:pt x="164" y="104"/>
                      <a:pt x="227" y="0"/>
                    </a:cubicBezTo>
                    <a:cubicBezTo>
                      <a:pt x="337" y="154"/>
                      <a:pt x="548" y="490"/>
                      <a:pt x="217" y="512"/>
                    </a:cubicBezTo>
                    <a:cubicBezTo>
                      <a:pt x="137" y="517"/>
                      <a:pt x="83" y="506"/>
                      <a:pt x="49" y="483"/>
                    </a:cubicBezTo>
                    <a:close/>
                  </a:path>
                </a:pathLst>
              </a:custGeom>
              <a:solidFill>
                <a:srgbClr val="A5C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Freeform 132"/>
              <p:cNvSpPr>
                <a:spLocks/>
              </p:cNvSpPr>
              <p:nvPr/>
            </p:nvSpPr>
            <p:spPr bwMode="auto">
              <a:xfrm>
                <a:off x="8791576" y="2751138"/>
                <a:ext cx="1144588" cy="1231900"/>
              </a:xfrm>
              <a:custGeom>
                <a:avLst/>
                <a:gdLst>
                  <a:gd name="T0" fmla="*/ 216 w 425"/>
                  <a:gd name="T1" fmla="*/ 0 h 456"/>
                  <a:gd name="T2" fmla="*/ 372 w 425"/>
                  <a:gd name="T3" fmla="*/ 429 h 456"/>
                  <a:gd name="T4" fmla="*/ 331 w 425"/>
                  <a:gd name="T5" fmla="*/ 434 h 456"/>
                  <a:gd name="T6" fmla="*/ 216 w 42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456">
                    <a:moveTo>
                      <a:pt x="216" y="0"/>
                    </a:moveTo>
                    <a:cubicBezTo>
                      <a:pt x="295" y="111"/>
                      <a:pt x="425" y="314"/>
                      <a:pt x="372" y="429"/>
                    </a:cubicBezTo>
                    <a:cubicBezTo>
                      <a:pt x="359" y="431"/>
                      <a:pt x="345" y="433"/>
                      <a:pt x="331" y="434"/>
                    </a:cubicBezTo>
                    <a:cubicBezTo>
                      <a:pt x="0" y="456"/>
                      <a:pt x="109" y="188"/>
                      <a:pt x="216" y="0"/>
                    </a:cubicBezTo>
                    <a:close/>
                  </a:path>
                </a:pathLst>
              </a:custGeom>
              <a:solidFill>
                <a:srgbClr val="B3D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 133"/>
              <p:cNvSpPr>
                <a:spLocks/>
              </p:cNvSpPr>
              <p:nvPr/>
            </p:nvSpPr>
            <p:spPr bwMode="auto">
              <a:xfrm>
                <a:off x="9112251" y="3244850"/>
                <a:ext cx="552450" cy="1584325"/>
              </a:xfrm>
              <a:custGeom>
                <a:avLst/>
                <a:gdLst>
                  <a:gd name="T0" fmla="*/ 118 w 205"/>
                  <a:gd name="T1" fmla="*/ 235 h 586"/>
                  <a:gd name="T2" fmla="*/ 118 w 205"/>
                  <a:gd name="T3" fmla="*/ 271 h 586"/>
                  <a:gd name="T4" fmla="*/ 161 w 205"/>
                  <a:gd name="T5" fmla="*/ 228 h 586"/>
                  <a:gd name="T6" fmla="*/ 162 w 205"/>
                  <a:gd name="T7" fmla="*/ 175 h 586"/>
                  <a:gd name="T8" fmla="*/ 166 w 205"/>
                  <a:gd name="T9" fmla="*/ 223 h 586"/>
                  <a:gd name="T10" fmla="*/ 205 w 205"/>
                  <a:gd name="T11" fmla="*/ 183 h 586"/>
                  <a:gd name="T12" fmla="*/ 146 w 205"/>
                  <a:gd name="T13" fmla="*/ 253 h 586"/>
                  <a:gd name="T14" fmla="*/ 198 w 205"/>
                  <a:gd name="T15" fmla="*/ 237 h 586"/>
                  <a:gd name="T16" fmla="*/ 142 w 205"/>
                  <a:gd name="T17" fmla="*/ 258 h 586"/>
                  <a:gd name="T18" fmla="*/ 119 w 205"/>
                  <a:gd name="T19" fmla="*/ 285 h 586"/>
                  <a:gd name="T20" fmla="*/ 120 w 205"/>
                  <a:gd name="T21" fmla="*/ 336 h 586"/>
                  <a:gd name="T22" fmla="*/ 120 w 205"/>
                  <a:gd name="T23" fmla="*/ 336 h 586"/>
                  <a:gd name="T24" fmla="*/ 120 w 205"/>
                  <a:gd name="T25" fmla="*/ 336 h 586"/>
                  <a:gd name="T26" fmla="*/ 127 w 205"/>
                  <a:gd name="T27" fmla="*/ 577 h 586"/>
                  <a:gd name="T28" fmla="*/ 90 w 205"/>
                  <a:gd name="T29" fmla="*/ 577 h 586"/>
                  <a:gd name="T30" fmla="*/ 96 w 205"/>
                  <a:gd name="T31" fmla="*/ 326 h 586"/>
                  <a:gd name="T32" fmla="*/ 58 w 205"/>
                  <a:gd name="T33" fmla="*/ 281 h 586"/>
                  <a:gd name="T34" fmla="*/ 0 w 205"/>
                  <a:gd name="T35" fmla="*/ 254 h 586"/>
                  <a:gd name="T36" fmla="*/ 52 w 205"/>
                  <a:gd name="T37" fmla="*/ 274 h 586"/>
                  <a:gd name="T38" fmla="*/ 10 w 205"/>
                  <a:gd name="T39" fmla="*/ 225 h 586"/>
                  <a:gd name="T40" fmla="*/ 43 w 205"/>
                  <a:gd name="T41" fmla="*/ 258 h 586"/>
                  <a:gd name="T42" fmla="*/ 44 w 205"/>
                  <a:gd name="T43" fmla="*/ 210 h 586"/>
                  <a:gd name="T44" fmla="*/ 48 w 205"/>
                  <a:gd name="T45" fmla="*/ 263 h 586"/>
                  <a:gd name="T46" fmla="*/ 97 w 205"/>
                  <a:gd name="T47" fmla="*/ 312 h 586"/>
                  <a:gd name="T48" fmla="*/ 99 w 205"/>
                  <a:gd name="T49" fmla="*/ 235 h 586"/>
                  <a:gd name="T50" fmla="*/ 101 w 205"/>
                  <a:gd name="T51" fmla="*/ 189 h 586"/>
                  <a:gd name="T52" fmla="*/ 68 w 205"/>
                  <a:gd name="T53" fmla="*/ 133 h 586"/>
                  <a:gd name="T54" fmla="*/ 101 w 205"/>
                  <a:gd name="T55" fmla="*/ 180 h 586"/>
                  <a:gd name="T56" fmla="*/ 109 w 205"/>
                  <a:gd name="T57" fmla="*/ 0 h 586"/>
                  <a:gd name="T58" fmla="*/ 118 w 205"/>
                  <a:gd name="T59" fmla="*/ 23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586">
                    <a:moveTo>
                      <a:pt x="118" y="235"/>
                    </a:move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61" y="228"/>
                      <a:pt x="161" y="228"/>
                      <a:pt x="161" y="228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6" y="223"/>
                      <a:pt x="166" y="223"/>
                      <a:pt x="166" y="22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98" y="237"/>
                      <a:pt x="198" y="237"/>
                      <a:pt x="198" y="237"/>
                    </a:cubicBezTo>
                    <a:cubicBezTo>
                      <a:pt x="142" y="258"/>
                      <a:pt x="142" y="258"/>
                      <a:pt x="142" y="258"/>
                    </a:cubicBezTo>
                    <a:cubicBezTo>
                      <a:pt x="119" y="285"/>
                      <a:pt x="119" y="285"/>
                      <a:pt x="119" y="285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7" y="577"/>
                      <a:pt x="127" y="577"/>
                      <a:pt x="127" y="577"/>
                    </a:cubicBezTo>
                    <a:cubicBezTo>
                      <a:pt x="127" y="585"/>
                      <a:pt x="88" y="586"/>
                      <a:pt x="90" y="57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58" y="281"/>
                      <a:pt x="58" y="281"/>
                      <a:pt x="58" y="28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274"/>
                      <a:pt x="52" y="274"/>
                      <a:pt x="52" y="27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4" y="210"/>
                      <a:pt x="44" y="210"/>
                      <a:pt x="44" y="210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97" y="312"/>
                      <a:pt x="97" y="312"/>
                      <a:pt x="97" y="312"/>
                    </a:cubicBezTo>
                    <a:cubicBezTo>
                      <a:pt x="99" y="235"/>
                      <a:pt x="99" y="235"/>
                      <a:pt x="99" y="235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18" y="235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 134"/>
              <p:cNvSpPr>
                <a:spLocks/>
              </p:cNvSpPr>
              <p:nvPr/>
            </p:nvSpPr>
            <p:spPr bwMode="auto">
              <a:xfrm>
                <a:off x="9112251" y="3259138"/>
                <a:ext cx="293688" cy="1563688"/>
              </a:xfrm>
              <a:custGeom>
                <a:avLst/>
                <a:gdLst>
                  <a:gd name="T0" fmla="*/ 109 w 109"/>
                  <a:gd name="T1" fmla="*/ 578 h 579"/>
                  <a:gd name="T2" fmla="*/ 90 w 109"/>
                  <a:gd name="T3" fmla="*/ 572 h 579"/>
                  <a:gd name="T4" fmla="*/ 96 w 109"/>
                  <a:gd name="T5" fmla="*/ 321 h 579"/>
                  <a:gd name="T6" fmla="*/ 58 w 109"/>
                  <a:gd name="T7" fmla="*/ 276 h 579"/>
                  <a:gd name="T8" fmla="*/ 0 w 109"/>
                  <a:gd name="T9" fmla="*/ 249 h 579"/>
                  <a:gd name="T10" fmla="*/ 52 w 109"/>
                  <a:gd name="T11" fmla="*/ 269 h 579"/>
                  <a:gd name="T12" fmla="*/ 10 w 109"/>
                  <a:gd name="T13" fmla="*/ 220 h 579"/>
                  <a:gd name="T14" fmla="*/ 43 w 109"/>
                  <a:gd name="T15" fmla="*/ 253 h 579"/>
                  <a:gd name="T16" fmla="*/ 44 w 109"/>
                  <a:gd name="T17" fmla="*/ 205 h 579"/>
                  <a:gd name="T18" fmla="*/ 48 w 109"/>
                  <a:gd name="T19" fmla="*/ 258 h 579"/>
                  <a:gd name="T20" fmla="*/ 97 w 109"/>
                  <a:gd name="T21" fmla="*/ 307 h 579"/>
                  <a:gd name="T22" fmla="*/ 99 w 109"/>
                  <a:gd name="T23" fmla="*/ 230 h 579"/>
                  <a:gd name="T24" fmla="*/ 101 w 109"/>
                  <a:gd name="T25" fmla="*/ 184 h 579"/>
                  <a:gd name="T26" fmla="*/ 68 w 109"/>
                  <a:gd name="T27" fmla="*/ 128 h 579"/>
                  <a:gd name="T28" fmla="*/ 101 w 109"/>
                  <a:gd name="T29" fmla="*/ 175 h 579"/>
                  <a:gd name="T30" fmla="*/ 109 w 109"/>
                  <a:gd name="T31" fmla="*/ 0 h 579"/>
                  <a:gd name="T32" fmla="*/ 109 w 109"/>
                  <a:gd name="T33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79">
                    <a:moveTo>
                      <a:pt x="109" y="578"/>
                    </a:moveTo>
                    <a:cubicBezTo>
                      <a:pt x="99" y="579"/>
                      <a:pt x="89" y="576"/>
                      <a:pt x="90" y="572"/>
                    </a:cubicBezTo>
                    <a:cubicBezTo>
                      <a:pt x="96" y="321"/>
                      <a:pt x="96" y="321"/>
                      <a:pt x="96" y="321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10" y="220"/>
                      <a:pt x="10" y="220"/>
                      <a:pt x="10" y="220"/>
                    </a:cubicBezTo>
                    <a:cubicBezTo>
                      <a:pt x="43" y="253"/>
                      <a:pt x="43" y="253"/>
                      <a:pt x="43" y="253"/>
                    </a:cubicBezTo>
                    <a:cubicBezTo>
                      <a:pt x="44" y="205"/>
                      <a:pt x="44" y="205"/>
                      <a:pt x="44" y="205"/>
                    </a:cubicBezTo>
                    <a:cubicBezTo>
                      <a:pt x="48" y="258"/>
                      <a:pt x="48" y="258"/>
                      <a:pt x="48" y="258"/>
                    </a:cubicBezTo>
                    <a:cubicBezTo>
                      <a:pt x="97" y="307"/>
                      <a:pt x="97" y="307"/>
                      <a:pt x="97" y="307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101" y="175"/>
                      <a:pt x="101" y="175"/>
                      <a:pt x="101" y="175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09" y="578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Freeform 135"/>
              <p:cNvSpPr>
                <a:spLocks/>
              </p:cNvSpPr>
              <p:nvPr/>
            </p:nvSpPr>
            <p:spPr bwMode="auto">
              <a:xfrm>
                <a:off x="9351963" y="3259138"/>
                <a:ext cx="169863" cy="1563688"/>
              </a:xfrm>
              <a:custGeom>
                <a:avLst/>
                <a:gdLst>
                  <a:gd name="T0" fmla="*/ 20 w 63"/>
                  <a:gd name="T1" fmla="*/ 578 h 579"/>
                  <a:gd name="T2" fmla="*/ 1 w 63"/>
                  <a:gd name="T3" fmla="*/ 572 h 579"/>
                  <a:gd name="T4" fmla="*/ 10 w 63"/>
                  <a:gd name="T5" fmla="*/ 230 h 579"/>
                  <a:gd name="T6" fmla="*/ 20 w 63"/>
                  <a:gd name="T7" fmla="*/ 0 h 579"/>
                  <a:gd name="T8" fmla="*/ 20 w 63"/>
                  <a:gd name="T9" fmla="*/ 148 h 579"/>
                  <a:gd name="T10" fmla="*/ 63 w 63"/>
                  <a:gd name="T11" fmla="*/ 85 h 579"/>
                  <a:gd name="T12" fmla="*/ 23 w 63"/>
                  <a:gd name="T13" fmla="*/ 155 h 579"/>
                  <a:gd name="T14" fmla="*/ 20 w 63"/>
                  <a:gd name="T15" fmla="*/ 153 h 579"/>
                  <a:gd name="T16" fmla="*/ 20 w 63"/>
                  <a:gd name="T17" fmla="*/ 153 h 579"/>
                  <a:gd name="T18" fmla="*/ 20 w 63"/>
                  <a:gd name="T19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79">
                    <a:moveTo>
                      <a:pt x="20" y="578"/>
                    </a:moveTo>
                    <a:cubicBezTo>
                      <a:pt x="10" y="579"/>
                      <a:pt x="0" y="576"/>
                      <a:pt x="1" y="572"/>
                    </a:cubicBezTo>
                    <a:cubicBezTo>
                      <a:pt x="10" y="230"/>
                      <a:pt x="10" y="230"/>
                      <a:pt x="10" y="23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lnTo>
                      <a:pt x="20" y="578"/>
                    </a:lnTo>
                    <a:close/>
                  </a:path>
                </a:pathLst>
              </a:custGeom>
              <a:solidFill>
                <a:srgbClr val="8B4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6" name="Group 165"/>
          <p:cNvGrpSpPr/>
          <p:nvPr/>
        </p:nvGrpSpPr>
        <p:grpSpPr>
          <a:xfrm>
            <a:off x="-41025" y="3344695"/>
            <a:ext cx="2187575" cy="2078037"/>
            <a:chOff x="8316913" y="2751138"/>
            <a:chExt cx="2187575" cy="2078037"/>
          </a:xfrm>
        </p:grpSpPr>
        <p:sp>
          <p:nvSpPr>
            <p:cNvPr id="167" name="Freeform 130"/>
            <p:cNvSpPr>
              <a:spLocks/>
            </p:cNvSpPr>
            <p:nvPr/>
          </p:nvSpPr>
          <p:spPr bwMode="auto">
            <a:xfrm>
              <a:off x="8316913" y="2751138"/>
              <a:ext cx="2187575" cy="1609725"/>
            </a:xfrm>
            <a:custGeom>
              <a:avLst/>
              <a:gdLst>
                <a:gd name="T0" fmla="*/ 426 w 812"/>
                <a:gd name="T1" fmla="*/ 568 h 596"/>
                <a:gd name="T2" fmla="*/ 392 w 812"/>
                <a:gd name="T3" fmla="*/ 0 h 596"/>
                <a:gd name="T4" fmla="*/ 426 w 812"/>
                <a:gd name="T5" fmla="*/ 56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596">
                  <a:moveTo>
                    <a:pt x="426" y="568"/>
                  </a:moveTo>
                  <a:cubicBezTo>
                    <a:pt x="0" y="596"/>
                    <a:pt x="304" y="145"/>
                    <a:pt x="392" y="0"/>
                  </a:cubicBezTo>
                  <a:cubicBezTo>
                    <a:pt x="460" y="97"/>
                    <a:pt x="812" y="542"/>
                    <a:pt x="426" y="568"/>
                  </a:cubicBezTo>
                  <a:close/>
                </a:path>
              </a:pathLst>
            </a:custGeom>
            <a:solidFill>
              <a:srgbClr val="8EC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8761413" y="2751138"/>
              <a:ext cx="1476375" cy="2078037"/>
              <a:chOff x="8761413" y="2751138"/>
              <a:chExt cx="1476375" cy="2078037"/>
            </a:xfrm>
          </p:grpSpPr>
          <p:sp>
            <p:nvSpPr>
              <p:cNvPr id="169" name="Freeform 131"/>
              <p:cNvSpPr>
                <a:spLocks/>
              </p:cNvSpPr>
              <p:nvPr/>
            </p:nvSpPr>
            <p:spPr bwMode="auto">
              <a:xfrm>
                <a:off x="8761413" y="2751138"/>
                <a:ext cx="1476375" cy="1397000"/>
              </a:xfrm>
              <a:custGeom>
                <a:avLst/>
                <a:gdLst>
                  <a:gd name="T0" fmla="*/ 49 w 548"/>
                  <a:gd name="T1" fmla="*/ 483 h 517"/>
                  <a:gd name="T2" fmla="*/ 227 w 548"/>
                  <a:gd name="T3" fmla="*/ 0 h 517"/>
                  <a:gd name="T4" fmla="*/ 217 w 548"/>
                  <a:gd name="T5" fmla="*/ 512 h 517"/>
                  <a:gd name="T6" fmla="*/ 49 w 548"/>
                  <a:gd name="T7" fmla="*/ 48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8" h="517">
                    <a:moveTo>
                      <a:pt x="49" y="483"/>
                    </a:moveTo>
                    <a:cubicBezTo>
                      <a:pt x="0" y="353"/>
                      <a:pt x="164" y="104"/>
                      <a:pt x="227" y="0"/>
                    </a:cubicBezTo>
                    <a:cubicBezTo>
                      <a:pt x="337" y="154"/>
                      <a:pt x="548" y="490"/>
                      <a:pt x="217" y="512"/>
                    </a:cubicBezTo>
                    <a:cubicBezTo>
                      <a:pt x="137" y="517"/>
                      <a:pt x="83" y="506"/>
                      <a:pt x="49" y="483"/>
                    </a:cubicBezTo>
                    <a:close/>
                  </a:path>
                </a:pathLst>
              </a:custGeom>
              <a:solidFill>
                <a:srgbClr val="A5C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Freeform 132"/>
              <p:cNvSpPr>
                <a:spLocks/>
              </p:cNvSpPr>
              <p:nvPr/>
            </p:nvSpPr>
            <p:spPr bwMode="auto">
              <a:xfrm>
                <a:off x="8791576" y="2751138"/>
                <a:ext cx="1144588" cy="1231900"/>
              </a:xfrm>
              <a:custGeom>
                <a:avLst/>
                <a:gdLst>
                  <a:gd name="T0" fmla="*/ 216 w 425"/>
                  <a:gd name="T1" fmla="*/ 0 h 456"/>
                  <a:gd name="T2" fmla="*/ 372 w 425"/>
                  <a:gd name="T3" fmla="*/ 429 h 456"/>
                  <a:gd name="T4" fmla="*/ 331 w 425"/>
                  <a:gd name="T5" fmla="*/ 434 h 456"/>
                  <a:gd name="T6" fmla="*/ 216 w 42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456">
                    <a:moveTo>
                      <a:pt x="216" y="0"/>
                    </a:moveTo>
                    <a:cubicBezTo>
                      <a:pt x="295" y="111"/>
                      <a:pt x="425" y="314"/>
                      <a:pt x="372" y="429"/>
                    </a:cubicBezTo>
                    <a:cubicBezTo>
                      <a:pt x="359" y="431"/>
                      <a:pt x="345" y="433"/>
                      <a:pt x="331" y="434"/>
                    </a:cubicBezTo>
                    <a:cubicBezTo>
                      <a:pt x="0" y="456"/>
                      <a:pt x="109" y="188"/>
                      <a:pt x="216" y="0"/>
                    </a:cubicBezTo>
                    <a:close/>
                  </a:path>
                </a:pathLst>
              </a:custGeom>
              <a:solidFill>
                <a:srgbClr val="B3D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Freeform 133"/>
              <p:cNvSpPr>
                <a:spLocks/>
              </p:cNvSpPr>
              <p:nvPr/>
            </p:nvSpPr>
            <p:spPr bwMode="auto">
              <a:xfrm>
                <a:off x="9112251" y="3244850"/>
                <a:ext cx="552450" cy="1584325"/>
              </a:xfrm>
              <a:custGeom>
                <a:avLst/>
                <a:gdLst>
                  <a:gd name="T0" fmla="*/ 118 w 205"/>
                  <a:gd name="T1" fmla="*/ 235 h 586"/>
                  <a:gd name="T2" fmla="*/ 118 w 205"/>
                  <a:gd name="T3" fmla="*/ 271 h 586"/>
                  <a:gd name="T4" fmla="*/ 161 w 205"/>
                  <a:gd name="T5" fmla="*/ 228 h 586"/>
                  <a:gd name="T6" fmla="*/ 162 w 205"/>
                  <a:gd name="T7" fmla="*/ 175 h 586"/>
                  <a:gd name="T8" fmla="*/ 166 w 205"/>
                  <a:gd name="T9" fmla="*/ 223 h 586"/>
                  <a:gd name="T10" fmla="*/ 205 w 205"/>
                  <a:gd name="T11" fmla="*/ 183 h 586"/>
                  <a:gd name="T12" fmla="*/ 146 w 205"/>
                  <a:gd name="T13" fmla="*/ 253 h 586"/>
                  <a:gd name="T14" fmla="*/ 198 w 205"/>
                  <a:gd name="T15" fmla="*/ 237 h 586"/>
                  <a:gd name="T16" fmla="*/ 142 w 205"/>
                  <a:gd name="T17" fmla="*/ 258 h 586"/>
                  <a:gd name="T18" fmla="*/ 119 w 205"/>
                  <a:gd name="T19" fmla="*/ 285 h 586"/>
                  <a:gd name="T20" fmla="*/ 120 w 205"/>
                  <a:gd name="T21" fmla="*/ 336 h 586"/>
                  <a:gd name="T22" fmla="*/ 120 w 205"/>
                  <a:gd name="T23" fmla="*/ 336 h 586"/>
                  <a:gd name="T24" fmla="*/ 120 w 205"/>
                  <a:gd name="T25" fmla="*/ 336 h 586"/>
                  <a:gd name="T26" fmla="*/ 127 w 205"/>
                  <a:gd name="T27" fmla="*/ 577 h 586"/>
                  <a:gd name="T28" fmla="*/ 90 w 205"/>
                  <a:gd name="T29" fmla="*/ 577 h 586"/>
                  <a:gd name="T30" fmla="*/ 96 w 205"/>
                  <a:gd name="T31" fmla="*/ 326 h 586"/>
                  <a:gd name="T32" fmla="*/ 58 w 205"/>
                  <a:gd name="T33" fmla="*/ 281 h 586"/>
                  <a:gd name="T34" fmla="*/ 0 w 205"/>
                  <a:gd name="T35" fmla="*/ 254 h 586"/>
                  <a:gd name="T36" fmla="*/ 52 w 205"/>
                  <a:gd name="T37" fmla="*/ 274 h 586"/>
                  <a:gd name="T38" fmla="*/ 10 w 205"/>
                  <a:gd name="T39" fmla="*/ 225 h 586"/>
                  <a:gd name="T40" fmla="*/ 43 w 205"/>
                  <a:gd name="T41" fmla="*/ 258 h 586"/>
                  <a:gd name="T42" fmla="*/ 44 w 205"/>
                  <a:gd name="T43" fmla="*/ 210 h 586"/>
                  <a:gd name="T44" fmla="*/ 48 w 205"/>
                  <a:gd name="T45" fmla="*/ 263 h 586"/>
                  <a:gd name="T46" fmla="*/ 97 w 205"/>
                  <a:gd name="T47" fmla="*/ 312 h 586"/>
                  <a:gd name="T48" fmla="*/ 99 w 205"/>
                  <a:gd name="T49" fmla="*/ 235 h 586"/>
                  <a:gd name="T50" fmla="*/ 101 w 205"/>
                  <a:gd name="T51" fmla="*/ 189 h 586"/>
                  <a:gd name="T52" fmla="*/ 68 w 205"/>
                  <a:gd name="T53" fmla="*/ 133 h 586"/>
                  <a:gd name="T54" fmla="*/ 101 w 205"/>
                  <a:gd name="T55" fmla="*/ 180 h 586"/>
                  <a:gd name="T56" fmla="*/ 109 w 205"/>
                  <a:gd name="T57" fmla="*/ 0 h 586"/>
                  <a:gd name="T58" fmla="*/ 118 w 205"/>
                  <a:gd name="T59" fmla="*/ 23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586">
                    <a:moveTo>
                      <a:pt x="118" y="235"/>
                    </a:move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61" y="228"/>
                      <a:pt x="161" y="228"/>
                      <a:pt x="161" y="228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6" y="223"/>
                      <a:pt x="166" y="223"/>
                      <a:pt x="166" y="22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98" y="237"/>
                      <a:pt x="198" y="237"/>
                      <a:pt x="198" y="237"/>
                    </a:cubicBezTo>
                    <a:cubicBezTo>
                      <a:pt x="142" y="258"/>
                      <a:pt x="142" y="258"/>
                      <a:pt x="142" y="258"/>
                    </a:cubicBezTo>
                    <a:cubicBezTo>
                      <a:pt x="119" y="285"/>
                      <a:pt x="119" y="285"/>
                      <a:pt x="119" y="285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7" y="577"/>
                      <a:pt x="127" y="577"/>
                      <a:pt x="127" y="577"/>
                    </a:cubicBezTo>
                    <a:cubicBezTo>
                      <a:pt x="127" y="585"/>
                      <a:pt x="88" y="586"/>
                      <a:pt x="90" y="57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58" y="281"/>
                      <a:pt x="58" y="281"/>
                      <a:pt x="58" y="28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274"/>
                      <a:pt x="52" y="274"/>
                      <a:pt x="52" y="27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4" y="210"/>
                      <a:pt x="44" y="210"/>
                      <a:pt x="44" y="210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97" y="312"/>
                      <a:pt x="97" y="312"/>
                      <a:pt x="97" y="312"/>
                    </a:cubicBezTo>
                    <a:cubicBezTo>
                      <a:pt x="99" y="235"/>
                      <a:pt x="99" y="235"/>
                      <a:pt x="99" y="235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18" y="235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 134"/>
              <p:cNvSpPr>
                <a:spLocks/>
              </p:cNvSpPr>
              <p:nvPr/>
            </p:nvSpPr>
            <p:spPr bwMode="auto">
              <a:xfrm>
                <a:off x="9112251" y="3259138"/>
                <a:ext cx="293688" cy="1563688"/>
              </a:xfrm>
              <a:custGeom>
                <a:avLst/>
                <a:gdLst>
                  <a:gd name="T0" fmla="*/ 109 w 109"/>
                  <a:gd name="T1" fmla="*/ 578 h 579"/>
                  <a:gd name="T2" fmla="*/ 90 w 109"/>
                  <a:gd name="T3" fmla="*/ 572 h 579"/>
                  <a:gd name="T4" fmla="*/ 96 w 109"/>
                  <a:gd name="T5" fmla="*/ 321 h 579"/>
                  <a:gd name="T6" fmla="*/ 58 w 109"/>
                  <a:gd name="T7" fmla="*/ 276 h 579"/>
                  <a:gd name="T8" fmla="*/ 0 w 109"/>
                  <a:gd name="T9" fmla="*/ 249 h 579"/>
                  <a:gd name="T10" fmla="*/ 52 w 109"/>
                  <a:gd name="T11" fmla="*/ 269 h 579"/>
                  <a:gd name="T12" fmla="*/ 10 w 109"/>
                  <a:gd name="T13" fmla="*/ 220 h 579"/>
                  <a:gd name="T14" fmla="*/ 43 w 109"/>
                  <a:gd name="T15" fmla="*/ 253 h 579"/>
                  <a:gd name="T16" fmla="*/ 44 w 109"/>
                  <a:gd name="T17" fmla="*/ 205 h 579"/>
                  <a:gd name="T18" fmla="*/ 48 w 109"/>
                  <a:gd name="T19" fmla="*/ 258 h 579"/>
                  <a:gd name="T20" fmla="*/ 97 w 109"/>
                  <a:gd name="T21" fmla="*/ 307 h 579"/>
                  <a:gd name="T22" fmla="*/ 99 w 109"/>
                  <a:gd name="T23" fmla="*/ 230 h 579"/>
                  <a:gd name="T24" fmla="*/ 101 w 109"/>
                  <a:gd name="T25" fmla="*/ 184 h 579"/>
                  <a:gd name="T26" fmla="*/ 68 w 109"/>
                  <a:gd name="T27" fmla="*/ 128 h 579"/>
                  <a:gd name="T28" fmla="*/ 101 w 109"/>
                  <a:gd name="T29" fmla="*/ 175 h 579"/>
                  <a:gd name="T30" fmla="*/ 109 w 109"/>
                  <a:gd name="T31" fmla="*/ 0 h 579"/>
                  <a:gd name="T32" fmla="*/ 109 w 109"/>
                  <a:gd name="T33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79">
                    <a:moveTo>
                      <a:pt x="109" y="578"/>
                    </a:moveTo>
                    <a:cubicBezTo>
                      <a:pt x="99" y="579"/>
                      <a:pt x="89" y="576"/>
                      <a:pt x="90" y="572"/>
                    </a:cubicBezTo>
                    <a:cubicBezTo>
                      <a:pt x="96" y="321"/>
                      <a:pt x="96" y="321"/>
                      <a:pt x="96" y="321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10" y="220"/>
                      <a:pt x="10" y="220"/>
                      <a:pt x="10" y="220"/>
                    </a:cubicBezTo>
                    <a:cubicBezTo>
                      <a:pt x="43" y="253"/>
                      <a:pt x="43" y="253"/>
                      <a:pt x="43" y="253"/>
                    </a:cubicBezTo>
                    <a:cubicBezTo>
                      <a:pt x="44" y="205"/>
                      <a:pt x="44" y="205"/>
                      <a:pt x="44" y="205"/>
                    </a:cubicBezTo>
                    <a:cubicBezTo>
                      <a:pt x="48" y="258"/>
                      <a:pt x="48" y="258"/>
                      <a:pt x="48" y="258"/>
                    </a:cubicBezTo>
                    <a:cubicBezTo>
                      <a:pt x="97" y="307"/>
                      <a:pt x="97" y="307"/>
                      <a:pt x="97" y="307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101" y="175"/>
                      <a:pt x="101" y="175"/>
                      <a:pt x="101" y="175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09" y="578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Freeform 135"/>
              <p:cNvSpPr>
                <a:spLocks/>
              </p:cNvSpPr>
              <p:nvPr/>
            </p:nvSpPr>
            <p:spPr bwMode="auto">
              <a:xfrm>
                <a:off x="9351963" y="3259138"/>
                <a:ext cx="169863" cy="1563688"/>
              </a:xfrm>
              <a:custGeom>
                <a:avLst/>
                <a:gdLst>
                  <a:gd name="T0" fmla="*/ 20 w 63"/>
                  <a:gd name="T1" fmla="*/ 578 h 579"/>
                  <a:gd name="T2" fmla="*/ 1 w 63"/>
                  <a:gd name="T3" fmla="*/ 572 h 579"/>
                  <a:gd name="T4" fmla="*/ 10 w 63"/>
                  <a:gd name="T5" fmla="*/ 230 h 579"/>
                  <a:gd name="T6" fmla="*/ 20 w 63"/>
                  <a:gd name="T7" fmla="*/ 0 h 579"/>
                  <a:gd name="T8" fmla="*/ 20 w 63"/>
                  <a:gd name="T9" fmla="*/ 148 h 579"/>
                  <a:gd name="T10" fmla="*/ 63 w 63"/>
                  <a:gd name="T11" fmla="*/ 85 h 579"/>
                  <a:gd name="T12" fmla="*/ 23 w 63"/>
                  <a:gd name="T13" fmla="*/ 155 h 579"/>
                  <a:gd name="T14" fmla="*/ 20 w 63"/>
                  <a:gd name="T15" fmla="*/ 153 h 579"/>
                  <a:gd name="T16" fmla="*/ 20 w 63"/>
                  <a:gd name="T17" fmla="*/ 153 h 579"/>
                  <a:gd name="T18" fmla="*/ 20 w 63"/>
                  <a:gd name="T19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79">
                    <a:moveTo>
                      <a:pt x="20" y="578"/>
                    </a:moveTo>
                    <a:cubicBezTo>
                      <a:pt x="10" y="579"/>
                      <a:pt x="0" y="576"/>
                      <a:pt x="1" y="572"/>
                    </a:cubicBezTo>
                    <a:cubicBezTo>
                      <a:pt x="10" y="230"/>
                      <a:pt x="10" y="230"/>
                      <a:pt x="10" y="23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lnTo>
                      <a:pt x="20" y="578"/>
                    </a:lnTo>
                    <a:close/>
                  </a:path>
                </a:pathLst>
              </a:custGeom>
              <a:solidFill>
                <a:srgbClr val="8B4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1482975" y="3192379"/>
            <a:ext cx="1402207" cy="1331995"/>
            <a:chOff x="8316913" y="2751138"/>
            <a:chExt cx="2187575" cy="2078037"/>
          </a:xfrm>
        </p:grpSpPr>
        <p:sp>
          <p:nvSpPr>
            <p:cNvPr id="175" name="Freeform 130"/>
            <p:cNvSpPr>
              <a:spLocks/>
            </p:cNvSpPr>
            <p:nvPr/>
          </p:nvSpPr>
          <p:spPr bwMode="auto">
            <a:xfrm>
              <a:off x="8316913" y="2751138"/>
              <a:ext cx="2187575" cy="1609725"/>
            </a:xfrm>
            <a:custGeom>
              <a:avLst/>
              <a:gdLst>
                <a:gd name="T0" fmla="*/ 426 w 812"/>
                <a:gd name="T1" fmla="*/ 568 h 596"/>
                <a:gd name="T2" fmla="*/ 392 w 812"/>
                <a:gd name="T3" fmla="*/ 0 h 596"/>
                <a:gd name="T4" fmla="*/ 426 w 812"/>
                <a:gd name="T5" fmla="*/ 56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596">
                  <a:moveTo>
                    <a:pt x="426" y="568"/>
                  </a:moveTo>
                  <a:cubicBezTo>
                    <a:pt x="0" y="596"/>
                    <a:pt x="304" y="145"/>
                    <a:pt x="392" y="0"/>
                  </a:cubicBezTo>
                  <a:cubicBezTo>
                    <a:pt x="460" y="97"/>
                    <a:pt x="812" y="542"/>
                    <a:pt x="426" y="568"/>
                  </a:cubicBezTo>
                  <a:close/>
                </a:path>
              </a:pathLst>
            </a:custGeom>
            <a:solidFill>
              <a:srgbClr val="8EC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8761413" y="2751138"/>
              <a:ext cx="1476375" cy="2078037"/>
              <a:chOff x="8761413" y="2751138"/>
              <a:chExt cx="1476375" cy="2078037"/>
            </a:xfrm>
          </p:grpSpPr>
          <p:sp>
            <p:nvSpPr>
              <p:cNvPr id="177" name="Freeform 131"/>
              <p:cNvSpPr>
                <a:spLocks/>
              </p:cNvSpPr>
              <p:nvPr/>
            </p:nvSpPr>
            <p:spPr bwMode="auto">
              <a:xfrm>
                <a:off x="8761413" y="2751138"/>
                <a:ext cx="1476375" cy="1397000"/>
              </a:xfrm>
              <a:custGeom>
                <a:avLst/>
                <a:gdLst>
                  <a:gd name="T0" fmla="*/ 49 w 548"/>
                  <a:gd name="T1" fmla="*/ 483 h 517"/>
                  <a:gd name="T2" fmla="*/ 227 w 548"/>
                  <a:gd name="T3" fmla="*/ 0 h 517"/>
                  <a:gd name="T4" fmla="*/ 217 w 548"/>
                  <a:gd name="T5" fmla="*/ 512 h 517"/>
                  <a:gd name="T6" fmla="*/ 49 w 548"/>
                  <a:gd name="T7" fmla="*/ 48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8" h="517">
                    <a:moveTo>
                      <a:pt x="49" y="483"/>
                    </a:moveTo>
                    <a:cubicBezTo>
                      <a:pt x="0" y="353"/>
                      <a:pt x="164" y="104"/>
                      <a:pt x="227" y="0"/>
                    </a:cubicBezTo>
                    <a:cubicBezTo>
                      <a:pt x="337" y="154"/>
                      <a:pt x="548" y="490"/>
                      <a:pt x="217" y="512"/>
                    </a:cubicBezTo>
                    <a:cubicBezTo>
                      <a:pt x="137" y="517"/>
                      <a:pt x="83" y="506"/>
                      <a:pt x="49" y="483"/>
                    </a:cubicBezTo>
                    <a:close/>
                  </a:path>
                </a:pathLst>
              </a:custGeom>
              <a:solidFill>
                <a:srgbClr val="A5C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132"/>
              <p:cNvSpPr>
                <a:spLocks/>
              </p:cNvSpPr>
              <p:nvPr/>
            </p:nvSpPr>
            <p:spPr bwMode="auto">
              <a:xfrm>
                <a:off x="8791576" y="2751138"/>
                <a:ext cx="1144588" cy="1231900"/>
              </a:xfrm>
              <a:custGeom>
                <a:avLst/>
                <a:gdLst>
                  <a:gd name="T0" fmla="*/ 216 w 425"/>
                  <a:gd name="T1" fmla="*/ 0 h 456"/>
                  <a:gd name="T2" fmla="*/ 372 w 425"/>
                  <a:gd name="T3" fmla="*/ 429 h 456"/>
                  <a:gd name="T4" fmla="*/ 331 w 425"/>
                  <a:gd name="T5" fmla="*/ 434 h 456"/>
                  <a:gd name="T6" fmla="*/ 216 w 42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456">
                    <a:moveTo>
                      <a:pt x="216" y="0"/>
                    </a:moveTo>
                    <a:cubicBezTo>
                      <a:pt x="295" y="111"/>
                      <a:pt x="425" y="314"/>
                      <a:pt x="372" y="429"/>
                    </a:cubicBezTo>
                    <a:cubicBezTo>
                      <a:pt x="359" y="431"/>
                      <a:pt x="345" y="433"/>
                      <a:pt x="331" y="434"/>
                    </a:cubicBezTo>
                    <a:cubicBezTo>
                      <a:pt x="0" y="456"/>
                      <a:pt x="109" y="188"/>
                      <a:pt x="216" y="0"/>
                    </a:cubicBezTo>
                    <a:close/>
                  </a:path>
                </a:pathLst>
              </a:custGeom>
              <a:solidFill>
                <a:srgbClr val="B3D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Freeform 133"/>
              <p:cNvSpPr>
                <a:spLocks/>
              </p:cNvSpPr>
              <p:nvPr/>
            </p:nvSpPr>
            <p:spPr bwMode="auto">
              <a:xfrm>
                <a:off x="9112251" y="3244850"/>
                <a:ext cx="552450" cy="1584325"/>
              </a:xfrm>
              <a:custGeom>
                <a:avLst/>
                <a:gdLst>
                  <a:gd name="T0" fmla="*/ 118 w 205"/>
                  <a:gd name="T1" fmla="*/ 235 h 586"/>
                  <a:gd name="T2" fmla="*/ 118 w 205"/>
                  <a:gd name="T3" fmla="*/ 271 h 586"/>
                  <a:gd name="T4" fmla="*/ 161 w 205"/>
                  <a:gd name="T5" fmla="*/ 228 h 586"/>
                  <a:gd name="T6" fmla="*/ 162 w 205"/>
                  <a:gd name="T7" fmla="*/ 175 h 586"/>
                  <a:gd name="T8" fmla="*/ 166 w 205"/>
                  <a:gd name="T9" fmla="*/ 223 h 586"/>
                  <a:gd name="T10" fmla="*/ 205 w 205"/>
                  <a:gd name="T11" fmla="*/ 183 h 586"/>
                  <a:gd name="T12" fmla="*/ 146 w 205"/>
                  <a:gd name="T13" fmla="*/ 253 h 586"/>
                  <a:gd name="T14" fmla="*/ 198 w 205"/>
                  <a:gd name="T15" fmla="*/ 237 h 586"/>
                  <a:gd name="T16" fmla="*/ 142 w 205"/>
                  <a:gd name="T17" fmla="*/ 258 h 586"/>
                  <a:gd name="T18" fmla="*/ 119 w 205"/>
                  <a:gd name="T19" fmla="*/ 285 h 586"/>
                  <a:gd name="T20" fmla="*/ 120 w 205"/>
                  <a:gd name="T21" fmla="*/ 336 h 586"/>
                  <a:gd name="T22" fmla="*/ 120 w 205"/>
                  <a:gd name="T23" fmla="*/ 336 h 586"/>
                  <a:gd name="T24" fmla="*/ 120 w 205"/>
                  <a:gd name="T25" fmla="*/ 336 h 586"/>
                  <a:gd name="T26" fmla="*/ 127 w 205"/>
                  <a:gd name="T27" fmla="*/ 577 h 586"/>
                  <a:gd name="T28" fmla="*/ 90 w 205"/>
                  <a:gd name="T29" fmla="*/ 577 h 586"/>
                  <a:gd name="T30" fmla="*/ 96 w 205"/>
                  <a:gd name="T31" fmla="*/ 326 h 586"/>
                  <a:gd name="T32" fmla="*/ 58 w 205"/>
                  <a:gd name="T33" fmla="*/ 281 h 586"/>
                  <a:gd name="T34" fmla="*/ 0 w 205"/>
                  <a:gd name="T35" fmla="*/ 254 h 586"/>
                  <a:gd name="T36" fmla="*/ 52 w 205"/>
                  <a:gd name="T37" fmla="*/ 274 h 586"/>
                  <a:gd name="T38" fmla="*/ 10 w 205"/>
                  <a:gd name="T39" fmla="*/ 225 h 586"/>
                  <a:gd name="T40" fmla="*/ 43 w 205"/>
                  <a:gd name="T41" fmla="*/ 258 h 586"/>
                  <a:gd name="T42" fmla="*/ 44 w 205"/>
                  <a:gd name="T43" fmla="*/ 210 h 586"/>
                  <a:gd name="T44" fmla="*/ 48 w 205"/>
                  <a:gd name="T45" fmla="*/ 263 h 586"/>
                  <a:gd name="T46" fmla="*/ 97 w 205"/>
                  <a:gd name="T47" fmla="*/ 312 h 586"/>
                  <a:gd name="T48" fmla="*/ 99 w 205"/>
                  <a:gd name="T49" fmla="*/ 235 h 586"/>
                  <a:gd name="T50" fmla="*/ 101 w 205"/>
                  <a:gd name="T51" fmla="*/ 189 h 586"/>
                  <a:gd name="T52" fmla="*/ 68 w 205"/>
                  <a:gd name="T53" fmla="*/ 133 h 586"/>
                  <a:gd name="T54" fmla="*/ 101 w 205"/>
                  <a:gd name="T55" fmla="*/ 180 h 586"/>
                  <a:gd name="T56" fmla="*/ 109 w 205"/>
                  <a:gd name="T57" fmla="*/ 0 h 586"/>
                  <a:gd name="T58" fmla="*/ 118 w 205"/>
                  <a:gd name="T59" fmla="*/ 23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586">
                    <a:moveTo>
                      <a:pt x="118" y="235"/>
                    </a:move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61" y="228"/>
                      <a:pt x="161" y="228"/>
                      <a:pt x="161" y="228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6" y="223"/>
                      <a:pt x="166" y="223"/>
                      <a:pt x="166" y="22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98" y="237"/>
                      <a:pt x="198" y="237"/>
                      <a:pt x="198" y="237"/>
                    </a:cubicBezTo>
                    <a:cubicBezTo>
                      <a:pt x="142" y="258"/>
                      <a:pt x="142" y="258"/>
                      <a:pt x="142" y="258"/>
                    </a:cubicBezTo>
                    <a:cubicBezTo>
                      <a:pt x="119" y="285"/>
                      <a:pt x="119" y="285"/>
                      <a:pt x="119" y="285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7" y="577"/>
                      <a:pt x="127" y="577"/>
                      <a:pt x="127" y="577"/>
                    </a:cubicBezTo>
                    <a:cubicBezTo>
                      <a:pt x="127" y="585"/>
                      <a:pt x="88" y="586"/>
                      <a:pt x="90" y="57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58" y="281"/>
                      <a:pt x="58" y="281"/>
                      <a:pt x="58" y="28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274"/>
                      <a:pt x="52" y="274"/>
                      <a:pt x="52" y="27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4" y="210"/>
                      <a:pt x="44" y="210"/>
                      <a:pt x="44" y="210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97" y="312"/>
                      <a:pt x="97" y="312"/>
                      <a:pt x="97" y="312"/>
                    </a:cubicBezTo>
                    <a:cubicBezTo>
                      <a:pt x="99" y="235"/>
                      <a:pt x="99" y="235"/>
                      <a:pt x="99" y="235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18" y="235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Freeform 134"/>
              <p:cNvSpPr>
                <a:spLocks/>
              </p:cNvSpPr>
              <p:nvPr/>
            </p:nvSpPr>
            <p:spPr bwMode="auto">
              <a:xfrm>
                <a:off x="9112251" y="3259138"/>
                <a:ext cx="293688" cy="1563688"/>
              </a:xfrm>
              <a:custGeom>
                <a:avLst/>
                <a:gdLst>
                  <a:gd name="T0" fmla="*/ 109 w 109"/>
                  <a:gd name="T1" fmla="*/ 578 h 579"/>
                  <a:gd name="T2" fmla="*/ 90 w 109"/>
                  <a:gd name="T3" fmla="*/ 572 h 579"/>
                  <a:gd name="T4" fmla="*/ 96 w 109"/>
                  <a:gd name="T5" fmla="*/ 321 h 579"/>
                  <a:gd name="T6" fmla="*/ 58 w 109"/>
                  <a:gd name="T7" fmla="*/ 276 h 579"/>
                  <a:gd name="T8" fmla="*/ 0 w 109"/>
                  <a:gd name="T9" fmla="*/ 249 h 579"/>
                  <a:gd name="T10" fmla="*/ 52 w 109"/>
                  <a:gd name="T11" fmla="*/ 269 h 579"/>
                  <a:gd name="T12" fmla="*/ 10 w 109"/>
                  <a:gd name="T13" fmla="*/ 220 h 579"/>
                  <a:gd name="T14" fmla="*/ 43 w 109"/>
                  <a:gd name="T15" fmla="*/ 253 h 579"/>
                  <a:gd name="T16" fmla="*/ 44 w 109"/>
                  <a:gd name="T17" fmla="*/ 205 h 579"/>
                  <a:gd name="T18" fmla="*/ 48 w 109"/>
                  <a:gd name="T19" fmla="*/ 258 h 579"/>
                  <a:gd name="T20" fmla="*/ 97 w 109"/>
                  <a:gd name="T21" fmla="*/ 307 h 579"/>
                  <a:gd name="T22" fmla="*/ 99 w 109"/>
                  <a:gd name="T23" fmla="*/ 230 h 579"/>
                  <a:gd name="T24" fmla="*/ 101 w 109"/>
                  <a:gd name="T25" fmla="*/ 184 h 579"/>
                  <a:gd name="T26" fmla="*/ 68 w 109"/>
                  <a:gd name="T27" fmla="*/ 128 h 579"/>
                  <a:gd name="T28" fmla="*/ 101 w 109"/>
                  <a:gd name="T29" fmla="*/ 175 h 579"/>
                  <a:gd name="T30" fmla="*/ 109 w 109"/>
                  <a:gd name="T31" fmla="*/ 0 h 579"/>
                  <a:gd name="T32" fmla="*/ 109 w 109"/>
                  <a:gd name="T33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79">
                    <a:moveTo>
                      <a:pt x="109" y="578"/>
                    </a:moveTo>
                    <a:cubicBezTo>
                      <a:pt x="99" y="579"/>
                      <a:pt x="89" y="576"/>
                      <a:pt x="90" y="572"/>
                    </a:cubicBezTo>
                    <a:cubicBezTo>
                      <a:pt x="96" y="321"/>
                      <a:pt x="96" y="321"/>
                      <a:pt x="96" y="321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10" y="220"/>
                      <a:pt x="10" y="220"/>
                      <a:pt x="10" y="220"/>
                    </a:cubicBezTo>
                    <a:cubicBezTo>
                      <a:pt x="43" y="253"/>
                      <a:pt x="43" y="253"/>
                      <a:pt x="43" y="253"/>
                    </a:cubicBezTo>
                    <a:cubicBezTo>
                      <a:pt x="44" y="205"/>
                      <a:pt x="44" y="205"/>
                      <a:pt x="44" y="205"/>
                    </a:cubicBezTo>
                    <a:cubicBezTo>
                      <a:pt x="48" y="258"/>
                      <a:pt x="48" y="258"/>
                      <a:pt x="48" y="258"/>
                    </a:cubicBezTo>
                    <a:cubicBezTo>
                      <a:pt x="97" y="307"/>
                      <a:pt x="97" y="307"/>
                      <a:pt x="97" y="307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101" y="175"/>
                      <a:pt x="101" y="175"/>
                      <a:pt x="101" y="175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09" y="578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Freeform 135"/>
              <p:cNvSpPr>
                <a:spLocks/>
              </p:cNvSpPr>
              <p:nvPr/>
            </p:nvSpPr>
            <p:spPr bwMode="auto">
              <a:xfrm>
                <a:off x="9351963" y="3259138"/>
                <a:ext cx="169863" cy="1563688"/>
              </a:xfrm>
              <a:custGeom>
                <a:avLst/>
                <a:gdLst>
                  <a:gd name="T0" fmla="*/ 20 w 63"/>
                  <a:gd name="T1" fmla="*/ 578 h 579"/>
                  <a:gd name="T2" fmla="*/ 1 w 63"/>
                  <a:gd name="T3" fmla="*/ 572 h 579"/>
                  <a:gd name="T4" fmla="*/ 10 w 63"/>
                  <a:gd name="T5" fmla="*/ 230 h 579"/>
                  <a:gd name="T6" fmla="*/ 20 w 63"/>
                  <a:gd name="T7" fmla="*/ 0 h 579"/>
                  <a:gd name="T8" fmla="*/ 20 w 63"/>
                  <a:gd name="T9" fmla="*/ 148 h 579"/>
                  <a:gd name="T10" fmla="*/ 63 w 63"/>
                  <a:gd name="T11" fmla="*/ 85 h 579"/>
                  <a:gd name="T12" fmla="*/ 23 w 63"/>
                  <a:gd name="T13" fmla="*/ 155 h 579"/>
                  <a:gd name="T14" fmla="*/ 20 w 63"/>
                  <a:gd name="T15" fmla="*/ 153 h 579"/>
                  <a:gd name="T16" fmla="*/ 20 w 63"/>
                  <a:gd name="T17" fmla="*/ 153 h 579"/>
                  <a:gd name="T18" fmla="*/ 20 w 63"/>
                  <a:gd name="T19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79">
                    <a:moveTo>
                      <a:pt x="20" y="578"/>
                    </a:moveTo>
                    <a:cubicBezTo>
                      <a:pt x="10" y="579"/>
                      <a:pt x="0" y="576"/>
                      <a:pt x="1" y="572"/>
                    </a:cubicBezTo>
                    <a:cubicBezTo>
                      <a:pt x="10" y="230"/>
                      <a:pt x="10" y="230"/>
                      <a:pt x="10" y="23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lnTo>
                      <a:pt x="20" y="578"/>
                    </a:lnTo>
                    <a:close/>
                  </a:path>
                </a:pathLst>
              </a:custGeom>
              <a:solidFill>
                <a:srgbClr val="8B4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2541754" y="2951747"/>
            <a:ext cx="1402207" cy="1331995"/>
            <a:chOff x="8316913" y="2751138"/>
            <a:chExt cx="2187575" cy="2078037"/>
          </a:xfrm>
        </p:grpSpPr>
        <p:sp>
          <p:nvSpPr>
            <p:cNvPr id="183" name="Freeform 130"/>
            <p:cNvSpPr>
              <a:spLocks/>
            </p:cNvSpPr>
            <p:nvPr/>
          </p:nvSpPr>
          <p:spPr bwMode="auto">
            <a:xfrm>
              <a:off x="8316913" y="2751138"/>
              <a:ext cx="2187575" cy="1609725"/>
            </a:xfrm>
            <a:custGeom>
              <a:avLst/>
              <a:gdLst>
                <a:gd name="T0" fmla="*/ 426 w 812"/>
                <a:gd name="T1" fmla="*/ 568 h 596"/>
                <a:gd name="T2" fmla="*/ 392 w 812"/>
                <a:gd name="T3" fmla="*/ 0 h 596"/>
                <a:gd name="T4" fmla="*/ 426 w 812"/>
                <a:gd name="T5" fmla="*/ 56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596">
                  <a:moveTo>
                    <a:pt x="426" y="568"/>
                  </a:moveTo>
                  <a:cubicBezTo>
                    <a:pt x="0" y="596"/>
                    <a:pt x="304" y="145"/>
                    <a:pt x="392" y="0"/>
                  </a:cubicBezTo>
                  <a:cubicBezTo>
                    <a:pt x="460" y="97"/>
                    <a:pt x="812" y="542"/>
                    <a:pt x="426" y="568"/>
                  </a:cubicBezTo>
                  <a:close/>
                </a:path>
              </a:pathLst>
            </a:custGeom>
            <a:solidFill>
              <a:srgbClr val="8EC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4" name="Group 183"/>
            <p:cNvGrpSpPr/>
            <p:nvPr/>
          </p:nvGrpSpPr>
          <p:grpSpPr>
            <a:xfrm>
              <a:off x="8761413" y="2751138"/>
              <a:ext cx="1476375" cy="2078037"/>
              <a:chOff x="8761413" y="2751138"/>
              <a:chExt cx="1476375" cy="2078037"/>
            </a:xfrm>
          </p:grpSpPr>
          <p:sp>
            <p:nvSpPr>
              <p:cNvPr id="185" name="Freeform 131"/>
              <p:cNvSpPr>
                <a:spLocks/>
              </p:cNvSpPr>
              <p:nvPr/>
            </p:nvSpPr>
            <p:spPr bwMode="auto">
              <a:xfrm>
                <a:off x="8761413" y="2751138"/>
                <a:ext cx="1476375" cy="1397000"/>
              </a:xfrm>
              <a:custGeom>
                <a:avLst/>
                <a:gdLst>
                  <a:gd name="T0" fmla="*/ 49 w 548"/>
                  <a:gd name="T1" fmla="*/ 483 h 517"/>
                  <a:gd name="T2" fmla="*/ 227 w 548"/>
                  <a:gd name="T3" fmla="*/ 0 h 517"/>
                  <a:gd name="T4" fmla="*/ 217 w 548"/>
                  <a:gd name="T5" fmla="*/ 512 h 517"/>
                  <a:gd name="T6" fmla="*/ 49 w 548"/>
                  <a:gd name="T7" fmla="*/ 48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8" h="517">
                    <a:moveTo>
                      <a:pt x="49" y="483"/>
                    </a:moveTo>
                    <a:cubicBezTo>
                      <a:pt x="0" y="353"/>
                      <a:pt x="164" y="104"/>
                      <a:pt x="227" y="0"/>
                    </a:cubicBezTo>
                    <a:cubicBezTo>
                      <a:pt x="337" y="154"/>
                      <a:pt x="548" y="490"/>
                      <a:pt x="217" y="512"/>
                    </a:cubicBezTo>
                    <a:cubicBezTo>
                      <a:pt x="137" y="517"/>
                      <a:pt x="83" y="506"/>
                      <a:pt x="49" y="483"/>
                    </a:cubicBezTo>
                    <a:close/>
                  </a:path>
                </a:pathLst>
              </a:custGeom>
              <a:solidFill>
                <a:srgbClr val="A5C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132"/>
              <p:cNvSpPr>
                <a:spLocks/>
              </p:cNvSpPr>
              <p:nvPr/>
            </p:nvSpPr>
            <p:spPr bwMode="auto">
              <a:xfrm>
                <a:off x="8791576" y="2751138"/>
                <a:ext cx="1144588" cy="1231900"/>
              </a:xfrm>
              <a:custGeom>
                <a:avLst/>
                <a:gdLst>
                  <a:gd name="T0" fmla="*/ 216 w 425"/>
                  <a:gd name="T1" fmla="*/ 0 h 456"/>
                  <a:gd name="T2" fmla="*/ 372 w 425"/>
                  <a:gd name="T3" fmla="*/ 429 h 456"/>
                  <a:gd name="T4" fmla="*/ 331 w 425"/>
                  <a:gd name="T5" fmla="*/ 434 h 456"/>
                  <a:gd name="T6" fmla="*/ 216 w 42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456">
                    <a:moveTo>
                      <a:pt x="216" y="0"/>
                    </a:moveTo>
                    <a:cubicBezTo>
                      <a:pt x="295" y="111"/>
                      <a:pt x="425" y="314"/>
                      <a:pt x="372" y="429"/>
                    </a:cubicBezTo>
                    <a:cubicBezTo>
                      <a:pt x="359" y="431"/>
                      <a:pt x="345" y="433"/>
                      <a:pt x="331" y="434"/>
                    </a:cubicBezTo>
                    <a:cubicBezTo>
                      <a:pt x="0" y="456"/>
                      <a:pt x="109" y="188"/>
                      <a:pt x="216" y="0"/>
                    </a:cubicBezTo>
                    <a:close/>
                  </a:path>
                </a:pathLst>
              </a:custGeom>
              <a:solidFill>
                <a:srgbClr val="B3D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Freeform 133"/>
              <p:cNvSpPr>
                <a:spLocks/>
              </p:cNvSpPr>
              <p:nvPr/>
            </p:nvSpPr>
            <p:spPr bwMode="auto">
              <a:xfrm>
                <a:off x="9112251" y="3244850"/>
                <a:ext cx="552450" cy="1584325"/>
              </a:xfrm>
              <a:custGeom>
                <a:avLst/>
                <a:gdLst>
                  <a:gd name="T0" fmla="*/ 118 w 205"/>
                  <a:gd name="T1" fmla="*/ 235 h 586"/>
                  <a:gd name="T2" fmla="*/ 118 w 205"/>
                  <a:gd name="T3" fmla="*/ 271 h 586"/>
                  <a:gd name="T4" fmla="*/ 161 w 205"/>
                  <a:gd name="T5" fmla="*/ 228 h 586"/>
                  <a:gd name="T6" fmla="*/ 162 w 205"/>
                  <a:gd name="T7" fmla="*/ 175 h 586"/>
                  <a:gd name="T8" fmla="*/ 166 w 205"/>
                  <a:gd name="T9" fmla="*/ 223 h 586"/>
                  <a:gd name="T10" fmla="*/ 205 w 205"/>
                  <a:gd name="T11" fmla="*/ 183 h 586"/>
                  <a:gd name="T12" fmla="*/ 146 w 205"/>
                  <a:gd name="T13" fmla="*/ 253 h 586"/>
                  <a:gd name="T14" fmla="*/ 198 w 205"/>
                  <a:gd name="T15" fmla="*/ 237 h 586"/>
                  <a:gd name="T16" fmla="*/ 142 w 205"/>
                  <a:gd name="T17" fmla="*/ 258 h 586"/>
                  <a:gd name="T18" fmla="*/ 119 w 205"/>
                  <a:gd name="T19" fmla="*/ 285 h 586"/>
                  <a:gd name="T20" fmla="*/ 120 w 205"/>
                  <a:gd name="T21" fmla="*/ 336 h 586"/>
                  <a:gd name="T22" fmla="*/ 120 w 205"/>
                  <a:gd name="T23" fmla="*/ 336 h 586"/>
                  <a:gd name="T24" fmla="*/ 120 w 205"/>
                  <a:gd name="T25" fmla="*/ 336 h 586"/>
                  <a:gd name="T26" fmla="*/ 127 w 205"/>
                  <a:gd name="T27" fmla="*/ 577 h 586"/>
                  <a:gd name="T28" fmla="*/ 90 w 205"/>
                  <a:gd name="T29" fmla="*/ 577 h 586"/>
                  <a:gd name="T30" fmla="*/ 96 w 205"/>
                  <a:gd name="T31" fmla="*/ 326 h 586"/>
                  <a:gd name="T32" fmla="*/ 58 w 205"/>
                  <a:gd name="T33" fmla="*/ 281 h 586"/>
                  <a:gd name="T34" fmla="*/ 0 w 205"/>
                  <a:gd name="T35" fmla="*/ 254 h 586"/>
                  <a:gd name="T36" fmla="*/ 52 w 205"/>
                  <a:gd name="T37" fmla="*/ 274 h 586"/>
                  <a:gd name="T38" fmla="*/ 10 w 205"/>
                  <a:gd name="T39" fmla="*/ 225 h 586"/>
                  <a:gd name="T40" fmla="*/ 43 w 205"/>
                  <a:gd name="T41" fmla="*/ 258 h 586"/>
                  <a:gd name="T42" fmla="*/ 44 w 205"/>
                  <a:gd name="T43" fmla="*/ 210 h 586"/>
                  <a:gd name="T44" fmla="*/ 48 w 205"/>
                  <a:gd name="T45" fmla="*/ 263 h 586"/>
                  <a:gd name="T46" fmla="*/ 97 w 205"/>
                  <a:gd name="T47" fmla="*/ 312 h 586"/>
                  <a:gd name="T48" fmla="*/ 99 w 205"/>
                  <a:gd name="T49" fmla="*/ 235 h 586"/>
                  <a:gd name="T50" fmla="*/ 101 w 205"/>
                  <a:gd name="T51" fmla="*/ 189 h 586"/>
                  <a:gd name="T52" fmla="*/ 68 w 205"/>
                  <a:gd name="T53" fmla="*/ 133 h 586"/>
                  <a:gd name="T54" fmla="*/ 101 w 205"/>
                  <a:gd name="T55" fmla="*/ 180 h 586"/>
                  <a:gd name="T56" fmla="*/ 109 w 205"/>
                  <a:gd name="T57" fmla="*/ 0 h 586"/>
                  <a:gd name="T58" fmla="*/ 118 w 205"/>
                  <a:gd name="T59" fmla="*/ 23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586">
                    <a:moveTo>
                      <a:pt x="118" y="235"/>
                    </a:move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61" y="228"/>
                      <a:pt x="161" y="228"/>
                      <a:pt x="161" y="228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6" y="223"/>
                      <a:pt x="166" y="223"/>
                      <a:pt x="166" y="22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98" y="237"/>
                      <a:pt x="198" y="237"/>
                      <a:pt x="198" y="237"/>
                    </a:cubicBezTo>
                    <a:cubicBezTo>
                      <a:pt x="142" y="258"/>
                      <a:pt x="142" y="258"/>
                      <a:pt x="142" y="258"/>
                    </a:cubicBezTo>
                    <a:cubicBezTo>
                      <a:pt x="119" y="285"/>
                      <a:pt x="119" y="285"/>
                      <a:pt x="119" y="285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7" y="577"/>
                      <a:pt x="127" y="577"/>
                      <a:pt x="127" y="577"/>
                    </a:cubicBezTo>
                    <a:cubicBezTo>
                      <a:pt x="127" y="585"/>
                      <a:pt x="88" y="586"/>
                      <a:pt x="90" y="57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58" y="281"/>
                      <a:pt x="58" y="281"/>
                      <a:pt x="58" y="28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274"/>
                      <a:pt x="52" y="274"/>
                      <a:pt x="52" y="27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4" y="210"/>
                      <a:pt x="44" y="210"/>
                      <a:pt x="44" y="210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97" y="312"/>
                      <a:pt x="97" y="312"/>
                      <a:pt x="97" y="312"/>
                    </a:cubicBezTo>
                    <a:cubicBezTo>
                      <a:pt x="99" y="235"/>
                      <a:pt x="99" y="235"/>
                      <a:pt x="99" y="235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18" y="235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Freeform 134"/>
              <p:cNvSpPr>
                <a:spLocks/>
              </p:cNvSpPr>
              <p:nvPr/>
            </p:nvSpPr>
            <p:spPr bwMode="auto">
              <a:xfrm>
                <a:off x="9112251" y="3259138"/>
                <a:ext cx="293688" cy="1563688"/>
              </a:xfrm>
              <a:custGeom>
                <a:avLst/>
                <a:gdLst>
                  <a:gd name="T0" fmla="*/ 109 w 109"/>
                  <a:gd name="T1" fmla="*/ 578 h 579"/>
                  <a:gd name="T2" fmla="*/ 90 w 109"/>
                  <a:gd name="T3" fmla="*/ 572 h 579"/>
                  <a:gd name="T4" fmla="*/ 96 w 109"/>
                  <a:gd name="T5" fmla="*/ 321 h 579"/>
                  <a:gd name="T6" fmla="*/ 58 w 109"/>
                  <a:gd name="T7" fmla="*/ 276 h 579"/>
                  <a:gd name="T8" fmla="*/ 0 w 109"/>
                  <a:gd name="T9" fmla="*/ 249 h 579"/>
                  <a:gd name="T10" fmla="*/ 52 w 109"/>
                  <a:gd name="T11" fmla="*/ 269 h 579"/>
                  <a:gd name="T12" fmla="*/ 10 w 109"/>
                  <a:gd name="T13" fmla="*/ 220 h 579"/>
                  <a:gd name="T14" fmla="*/ 43 w 109"/>
                  <a:gd name="T15" fmla="*/ 253 h 579"/>
                  <a:gd name="T16" fmla="*/ 44 w 109"/>
                  <a:gd name="T17" fmla="*/ 205 h 579"/>
                  <a:gd name="T18" fmla="*/ 48 w 109"/>
                  <a:gd name="T19" fmla="*/ 258 h 579"/>
                  <a:gd name="T20" fmla="*/ 97 w 109"/>
                  <a:gd name="T21" fmla="*/ 307 h 579"/>
                  <a:gd name="T22" fmla="*/ 99 w 109"/>
                  <a:gd name="T23" fmla="*/ 230 h 579"/>
                  <a:gd name="T24" fmla="*/ 101 w 109"/>
                  <a:gd name="T25" fmla="*/ 184 h 579"/>
                  <a:gd name="T26" fmla="*/ 68 w 109"/>
                  <a:gd name="T27" fmla="*/ 128 h 579"/>
                  <a:gd name="T28" fmla="*/ 101 w 109"/>
                  <a:gd name="T29" fmla="*/ 175 h 579"/>
                  <a:gd name="T30" fmla="*/ 109 w 109"/>
                  <a:gd name="T31" fmla="*/ 0 h 579"/>
                  <a:gd name="T32" fmla="*/ 109 w 109"/>
                  <a:gd name="T33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79">
                    <a:moveTo>
                      <a:pt x="109" y="578"/>
                    </a:moveTo>
                    <a:cubicBezTo>
                      <a:pt x="99" y="579"/>
                      <a:pt x="89" y="576"/>
                      <a:pt x="90" y="572"/>
                    </a:cubicBezTo>
                    <a:cubicBezTo>
                      <a:pt x="96" y="321"/>
                      <a:pt x="96" y="321"/>
                      <a:pt x="96" y="321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10" y="220"/>
                      <a:pt x="10" y="220"/>
                      <a:pt x="10" y="220"/>
                    </a:cubicBezTo>
                    <a:cubicBezTo>
                      <a:pt x="43" y="253"/>
                      <a:pt x="43" y="253"/>
                      <a:pt x="43" y="253"/>
                    </a:cubicBezTo>
                    <a:cubicBezTo>
                      <a:pt x="44" y="205"/>
                      <a:pt x="44" y="205"/>
                      <a:pt x="44" y="205"/>
                    </a:cubicBezTo>
                    <a:cubicBezTo>
                      <a:pt x="48" y="258"/>
                      <a:pt x="48" y="258"/>
                      <a:pt x="48" y="258"/>
                    </a:cubicBezTo>
                    <a:cubicBezTo>
                      <a:pt x="97" y="307"/>
                      <a:pt x="97" y="307"/>
                      <a:pt x="97" y="307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101" y="175"/>
                      <a:pt x="101" y="175"/>
                      <a:pt x="101" y="175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09" y="578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Freeform 135"/>
              <p:cNvSpPr>
                <a:spLocks/>
              </p:cNvSpPr>
              <p:nvPr/>
            </p:nvSpPr>
            <p:spPr bwMode="auto">
              <a:xfrm>
                <a:off x="9351963" y="3259138"/>
                <a:ext cx="169863" cy="1563688"/>
              </a:xfrm>
              <a:custGeom>
                <a:avLst/>
                <a:gdLst>
                  <a:gd name="T0" fmla="*/ 20 w 63"/>
                  <a:gd name="T1" fmla="*/ 578 h 579"/>
                  <a:gd name="T2" fmla="*/ 1 w 63"/>
                  <a:gd name="T3" fmla="*/ 572 h 579"/>
                  <a:gd name="T4" fmla="*/ 10 w 63"/>
                  <a:gd name="T5" fmla="*/ 230 h 579"/>
                  <a:gd name="T6" fmla="*/ 20 w 63"/>
                  <a:gd name="T7" fmla="*/ 0 h 579"/>
                  <a:gd name="T8" fmla="*/ 20 w 63"/>
                  <a:gd name="T9" fmla="*/ 148 h 579"/>
                  <a:gd name="T10" fmla="*/ 63 w 63"/>
                  <a:gd name="T11" fmla="*/ 85 h 579"/>
                  <a:gd name="T12" fmla="*/ 23 w 63"/>
                  <a:gd name="T13" fmla="*/ 155 h 579"/>
                  <a:gd name="T14" fmla="*/ 20 w 63"/>
                  <a:gd name="T15" fmla="*/ 153 h 579"/>
                  <a:gd name="T16" fmla="*/ 20 w 63"/>
                  <a:gd name="T17" fmla="*/ 153 h 579"/>
                  <a:gd name="T18" fmla="*/ 20 w 63"/>
                  <a:gd name="T19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79">
                    <a:moveTo>
                      <a:pt x="20" y="578"/>
                    </a:moveTo>
                    <a:cubicBezTo>
                      <a:pt x="10" y="579"/>
                      <a:pt x="0" y="576"/>
                      <a:pt x="1" y="572"/>
                    </a:cubicBezTo>
                    <a:cubicBezTo>
                      <a:pt x="10" y="230"/>
                      <a:pt x="10" y="230"/>
                      <a:pt x="10" y="23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lnTo>
                      <a:pt x="20" y="578"/>
                    </a:lnTo>
                    <a:close/>
                  </a:path>
                </a:pathLst>
              </a:custGeom>
              <a:solidFill>
                <a:srgbClr val="8B4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2060491" y="3705726"/>
            <a:ext cx="1402207" cy="1331995"/>
            <a:chOff x="8316913" y="2751138"/>
            <a:chExt cx="2187575" cy="2078037"/>
          </a:xfrm>
        </p:grpSpPr>
        <p:sp>
          <p:nvSpPr>
            <p:cNvPr id="191" name="Freeform 130"/>
            <p:cNvSpPr>
              <a:spLocks/>
            </p:cNvSpPr>
            <p:nvPr/>
          </p:nvSpPr>
          <p:spPr bwMode="auto">
            <a:xfrm>
              <a:off x="8316913" y="2751138"/>
              <a:ext cx="2187575" cy="1609725"/>
            </a:xfrm>
            <a:custGeom>
              <a:avLst/>
              <a:gdLst>
                <a:gd name="T0" fmla="*/ 426 w 812"/>
                <a:gd name="T1" fmla="*/ 568 h 596"/>
                <a:gd name="T2" fmla="*/ 392 w 812"/>
                <a:gd name="T3" fmla="*/ 0 h 596"/>
                <a:gd name="T4" fmla="*/ 426 w 812"/>
                <a:gd name="T5" fmla="*/ 56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596">
                  <a:moveTo>
                    <a:pt x="426" y="568"/>
                  </a:moveTo>
                  <a:cubicBezTo>
                    <a:pt x="0" y="596"/>
                    <a:pt x="304" y="145"/>
                    <a:pt x="392" y="0"/>
                  </a:cubicBezTo>
                  <a:cubicBezTo>
                    <a:pt x="460" y="97"/>
                    <a:pt x="812" y="542"/>
                    <a:pt x="426" y="568"/>
                  </a:cubicBezTo>
                  <a:close/>
                </a:path>
              </a:pathLst>
            </a:custGeom>
            <a:solidFill>
              <a:srgbClr val="8EC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8761413" y="2751138"/>
              <a:ext cx="1476375" cy="2078037"/>
              <a:chOff x="8761413" y="2751138"/>
              <a:chExt cx="1476375" cy="2078037"/>
            </a:xfrm>
          </p:grpSpPr>
          <p:sp>
            <p:nvSpPr>
              <p:cNvPr id="193" name="Freeform 131"/>
              <p:cNvSpPr>
                <a:spLocks/>
              </p:cNvSpPr>
              <p:nvPr/>
            </p:nvSpPr>
            <p:spPr bwMode="auto">
              <a:xfrm>
                <a:off x="8761413" y="2751138"/>
                <a:ext cx="1476375" cy="1397000"/>
              </a:xfrm>
              <a:custGeom>
                <a:avLst/>
                <a:gdLst>
                  <a:gd name="T0" fmla="*/ 49 w 548"/>
                  <a:gd name="T1" fmla="*/ 483 h 517"/>
                  <a:gd name="T2" fmla="*/ 227 w 548"/>
                  <a:gd name="T3" fmla="*/ 0 h 517"/>
                  <a:gd name="T4" fmla="*/ 217 w 548"/>
                  <a:gd name="T5" fmla="*/ 512 h 517"/>
                  <a:gd name="T6" fmla="*/ 49 w 548"/>
                  <a:gd name="T7" fmla="*/ 48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8" h="517">
                    <a:moveTo>
                      <a:pt x="49" y="483"/>
                    </a:moveTo>
                    <a:cubicBezTo>
                      <a:pt x="0" y="353"/>
                      <a:pt x="164" y="104"/>
                      <a:pt x="227" y="0"/>
                    </a:cubicBezTo>
                    <a:cubicBezTo>
                      <a:pt x="337" y="154"/>
                      <a:pt x="548" y="490"/>
                      <a:pt x="217" y="512"/>
                    </a:cubicBezTo>
                    <a:cubicBezTo>
                      <a:pt x="137" y="517"/>
                      <a:pt x="83" y="506"/>
                      <a:pt x="49" y="483"/>
                    </a:cubicBezTo>
                    <a:close/>
                  </a:path>
                </a:pathLst>
              </a:custGeom>
              <a:solidFill>
                <a:srgbClr val="A5C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132"/>
              <p:cNvSpPr>
                <a:spLocks/>
              </p:cNvSpPr>
              <p:nvPr/>
            </p:nvSpPr>
            <p:spPr bwMode="auto">
              <a:xfrm>
                <a:off x="8791576" y="2751138"/>
                <a:ext cx="1144588" cy="1231900"/>
              </a:xfrm>
              <a:custGeom>
                <a:avLst/>
                <a:gdLst>
                  <a:gd name="T0" fmla="*/ 216 w 425"/>
                  <a:gd name="T1" fmla="*/ 0 h 456"/>
                  <a:gd name="T2" fmla="*/ 372 w 425"/>
                  <a:gd name="T3" fmla="*/ 429 h 456"/>
                  <a:gd name="T4" fmla="*/ 331 w 425"/>
                  <a:gd name="T5" fmla="*/ 434 h 456"/>
                  <a:gd name="T6" fmla="*/ 216 w 42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456">
                    <a:moveTo>
                      <a:pt x="216" y="0"/>
                    </a:moveTo>
                    <a:cubicBezTo>
                      <a:pt x="295" y="111"/>
                      <a:pt x="425" y="314"/>
                      <a:pt x="372" y="429"/>
                    </a:cubicBezTo>
                    <a:cubicBezTo>
                      <a:pt x="359" y="431"/>
                      <a:pt x="345" y="433"/>
                      <a:pt x="331" y="434"/>
                    </a:cubicBezTo>
                    <a:cubicBezTo>
                      <a:pt x="0" y="456"/>
                      <a:pt x="109" y="188"/>
                      <a:pt x="216" y="0"/>
                    </a:cubicBezTo>
                    <a:close/>
                  </a:path>
                </a:pathLst>
              </a:custGeom>
              <a:solidFill>
                <a:srgbClr val="B3D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Freeform 133"/>
              <p:cNvSpPr>
                <a:spLocks/>
              </p:cNvSpPr>
              <p:nvPr/>
            </p:nvSpPr>
            <p:spPr bwMode="auto">
              <a:xfrm>
                <a:off x="9112251" y="3244850"/>
                <a:ext cx="552450" cy="1584325"/>
              </a:xfrm>
              <a:custGeom>
                <a:avLst/>
                <a:gdLst>
                  <a:gd name="T0" fmla="*/ 118 w 205"/>
                  <a:gd name="T1" fmla="*/ 235 h 586"/>
                  <a:gd name="T2" fmla="*/ 118 w 205"/>
                  <a:gd name="T3" fmla="*/ 271 h 586"/>
                  <a:gd name="T4" fmla="*/ 161 w 205"/>
                  <a:gd name="T5" fmla="*/ 228 h 586"/>
                  <a:gd name="T6" fmla="*/ 162 w 205"/>
                  <a:gd name="T7" fmla="*/ 175 h 586"/>
                  <a:gd name="T8" fmla="*/ 166 w 205"/>
                  <a:gd name="T9" fmla="*/ 223 h 586"/>
                  <a:gd name="T10" fmla="*/ 205 w 205"/>
                  <a:gd name="T11" fmla="*/ 183 h 586"/>
                  <a:gd name="T12" fmla="*/ 146 w 205"/>
                  <a:gd name="T13" fmla="*/ 253 h 586"/>
                  <a:gd name="T14" fmla="*/ 198 w 205"/>
                  <a:gd name="T15" fmla="*/ 237 h 586"/>
                  <a:gd name="T16" fmla="*/ 142 w 205"/>
                  <a:gd name="T17" fmla="*/ 258 h 586"/>
                  <a:gd name="T18" fmla="*/ 119 w 205"/>
                  <a:gd name="T19" fmla="*/ 285 h 586"/>
                  <a:gd name="T20" fmla="*/ 120 w 205"/>
                  <a:gd name="T21" fmla="*/ 336 h 586"/>
                  <a:gd name="T22" fmla="*/ 120 w 205"/>
                  <a:gd name="T23" fmla="*/ 336 h 586"/>
                  <a:gd name="T24" fmla="*/ 120 w 205"/>
                  <a:gd name="T25" fmla="*/ 336 h 586"/>
                  <a:gd name="T26" fmla="*/ 127 w 205"/>
                  <a:gd name="T27" fmla="*/ 577 h 586"/>
                  <a:gd name="T28" fmla="*/ 90 w 205"/>
                  <a:gd name="T29" fmla="*/ 577 h 586"/>
                  <a:gd name="T30" fmla="*/ 96 w 205"/>
                  <a:gd name="T31" fmla="*/ 326 h 586"/>
                  <a:gd name="T32" fmla="*/ 58 w 205"/>
                  <a:gd name="T33" fmla="*/ 281 h 586"/>
                  <a:gd name="T34" fmla="*/ 0 w 205"/>
                  <a:gd name="T35" fmla="*/ 254 h 586"/>
                  <a:gd name="T36" fmla="*/ 52 w 205"/>
                  <a:gd name="T37" fmla="*/ 274 h 586"/>
                  <a:gd name="T38" fmla="*/ 10 w 205"/>
                  <a:gd name="T39" fmla="*/ 225 h 586"/>
                  <a:gd name="T40" fmla="*/ 43 w 205"/>
                  <a:gd name="T41" fmla="*/ 258 h 586"/>
                  <a:gd name="T42" fmla="*/ 44 w 205"/>
                  <a:gd name="T43" fmla="*/ 210 h 586"/>
                  <a:gd name="T44" fmla="*/ 48 w 205"/>
                  <a:gd name="T45" fmla="*/ 263 h 586"/>
                  <a:gd name="T46" fmla="*/ 97 w 205"/>
                  <a:gd name="T47" fmla="*/ 312 h 586"/>
                  <a:gd name="T48" fmla="*/ 99 w 205"/>
                  <a:gd name="T49" fmla="*/ 235 h 586"/>
                  <a:gd name="T50" fmla="*/ 101 w 205"/>
                  <a:gd name="T51" fmla="*/ 189 h 586"/>
                  <a:gd name="T52" fmla="*/ 68 w 205"/>
                  <a:gd name="T53" fmla="*/ 133 h 586"/>
                  <a:gd name="T54" fmla="*/ 101 w 205"/>
                  <a:gd name="T55" fmla="*/ 180 h 586"/>
                  <a:gd name="T56" fmla="*/ 109 w 205"/>
                  <a:gd name="T57" fmla="*/ 0 h 586"/>
                  <a:gd name="T58" fmla="*/ 118 w 205"/>
                  <a:gd name="T59" fmla="*/ 23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586">
                    <a:moveTo>
                      <a:pt x="118" y="235"/>
                    </a:move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61" y="228"/>
                      <a:pt x="161" y="228"/>
                      <a:pt x="161" y="228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6" y="223"/>
                      <a:pt x="166" y="223"/>
                      <a:pt x="166" y="22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98" y="237"/>
                      <a:pt x="198" y="237"/>
                      <a:pt x="198" y="237"/>
                    </a:cubicBezTo>
                    <a:cubicBezTo>
                      <a:pt x="142" y="258"/>
                      <a:pt x="142" y="258"/>
                      <a:pt x="142" y="258"/>
                    </a:cubicBezTo>
                    <a:cubicBezTo>
                      <a:pt x="119" y="285"/>
                      <a:pt x="119" y="285"/>
                      <a:pt x="119" y="285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7" y="577"/>
                      <a:pt x="127" y="577"/>
                      <a:pt x="127" y="577"/>
                    </a:cubicBezTo>
                    <a:cubicBezTo>
                      <a:pt x="127" y="585"/>
                      <a:pt x="88" y="586"/>
                      <a:pt x="90" y="57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58" y="281"/>
                      <a:pt x="58" y="281"/>
                      <a:pt x="58" y="28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274"/>
                      <a:pt x="52" y="274"/>
                      <a:pt x="52" y="27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4" y="210"/>
                      <a:pt x="44" y="210"/>
                      <a:pt x="44" y="210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97" y="312"/>
                      <a:pt x="97" y="312"/>
                      <a:pt x="97" y="312"/>
                    </a:cubicBezTo>
                    <a:cubicBezTo>
                      <a:pt x="99" y="235"/>
                      <a:pt x="99" y="235"/>
                      <a:pt x="99" y="235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18" y="235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Freeform 134"/>
              <p:cNvSpPr>
                <a:spLocks/>
              </p:cNvSpPr>
              <p:nvPr/>
            </p:nvSpPr>
            <p:spPr bwMode="auto">
              <a:xfrm>
                <a:off x="9112251" y="3259138"/>
                <a:ext cx="293688" cy="1563688"/>
              </a:xfrm>
              <a:custGeom>
                <a:avLst/>
                <a:gdLst>
                  <a:gd name="T0" fmla="*/ 109 w 109"/>
                  <a:gd name="T1" fmla="*/ 578 h 579"/>
                  <a:gd name="T2" fmla="*/ 90 w 109"/>
                  <a:gd name="T3" fmla="*/ 572 h 579"/>
                  <a:gd name="T4" fmla="*/ 96 w 109"/>
                  <a:gd name="T5" fmla="*/ 321 h 579"/>
                  <a:gd name="T6" fmla="*/ 58 w 109"/>
                  <a:gd name="T7" fmla="*/ 276 h 579"/>
                  <a:gd name="T8" fmla="*/ 0 w 109"/>
                  <a:gd name="T9" fmla="*/ 249 h 579"/>
                  <a:gd name="T10" fmla="*/ 52 w 109"/>
                  <a:gd name="T11" fmla="*/ 269 h 579"/>
                  <a:gd name="T12" fmla="*/ 10 w 109"/>
                  <a:gd name="T13" fmla="*/ 220 h 579"/>
                  <a:gd name="T14" fmla="*/ 43 w 109"/>
                  <a:gd name="T15" fmla="*/ 253 h 579"/>
                  <a:gd name="T16" fmla="*/ 44 w 109"/>
                  <a:gd name="T17" fmla="*/ 205 h 579"/>
                  <a:gd name="T18" fmla="*/ 48 w 109"/>
                  <a:gd name="T19" fmla="*/ 258 h 579"/>
                  <a:gd name="T20" fmla="*/ 97 w 109"/>
                  <a:gd name="T21" fmla="*/ 307 h 579"/>
                  <a:gd name="T22" fmla="*/ 99 w 109"/>
                  <a:gd name="T23" fmla="*/ 230 h 579"/>
                  <a:gd name="T24" fmla="*/ 101 w 109"/>
                  <a:gd name="T25" fmla="*/ 184 h 579"/>
                  <a:gd name="T26" fmla="*/ 68 w 109"/>
                  <a:gd name="T27" fmla="*/ 128 h 579"/>
                  <a:gd name="T28" fmla="*/ 101 w 109"/>
                  <a:gd name="T29" fmla="*/ 175 h 579"/>
                  <a:gd name="T30" fmla="*/ 109 w 109"/>
                  <a:gd name="T31" fmla="*/ 0 h 579"/>
                  <a:gd name="T32" fmla="*/ 109 w 109"/>
                  <a:gd name="T33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79">
                    <a:moveTo>
                      <a:pt x="109" y="578"/>
                    </a:moveTo>
                    <a:cubicBezTo>
                      <a:pt x="99" y="579"/>
                      <a:pt x="89" y="576"/>
                      <a:pt x="90" y="572"/>
                    </a:cubicBezTo>
                    <a:cubicBezTo>
                      <a:pt x="96" y="321"/>
                      <a:pt x="96" y="321"/>
                      <a:pt x="96" y="321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10" y="220"/>
                      <a:pt x="10" y="220"/>
                      <a:pt x="10" y="220"/>
                    </a:cubicBezTo>
                    <a:cubicBezTo>
                      <a:pt x="43" y="253"/>
                      <a:pt x="43" y="253"/>
                      <a:pt x="43" y="253"/>
                    </a:cubicBezTo>
                    <a:cubicBezTo>
                      <a:pt x="44" y="205"/>
                      <a:pt x="44" y="205"/>
                      <a:pt x="44" y="205"/>
                    </a:cubicBezTo>
                    <a:cubicBezTo>
                      <a:pt x="48" y="258"/>
                      <a:pt x="48" y="258"/>
                      <a:pt x="48" y="258"/>
                    </a:cubicBezTo>
                    <a:cubicBezTo>
                      <a:pt x="97" y="307"/>
                      <a:pt x="97" y="307"/>
                      <a:pt x="97" y="307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101" y="175"/>
                      <a:pt x="101" y="175"/>
                      <a:pt x="101" y="175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09" y="578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Freeform 135"/>
              <p:cNvSpPr>
                <a:spLocks/>
              </p:cNvSpPr>
              <p:nvPr/>
            </p:nvSpPr>
            <p:spPr bwMode="auto">
              <a:xfrm>
                <a:off x="9351963" y="3259138"/>
                <a:ext cx="169863" cy="1563688"/>
              </a:xfrm>
              <a:custGeom>
                <a:avLst/>
                <a:gdLst>
                  <a:gd name="T0" fmla="*/ 20 w 63"/>
                  <a:gd name="T1" fmla="*/ 578 h 579"/>
                  <a:gd name="T2" fmla="*/ 1 w 63"/>
                  <a:gd name="T3" fmla="*/ 572 h 579"/>
                  <a:gd name="T4" fmla="*/ 10 w 63"/>
                  <a:gd name="T5" fmla="*/ 230 h 579"/>
                  <a:gd name="T6" fmla="*/ 20 w 63"/>
                  <a:gd name="T7" fmla="*/ 0 h 579"/>
                  <a:gd name="T8" fmla="*/ 20 w 63"/>
                  <a:gd name="T9" fmla="*/ 148 h 579"/>
                  <a:gd name="T10" fmla="*/ 63 w 63"/>
                  <a:gd name="T11" fmla="*/ 85 h 579"/>
                  <a:gd name="T12" fmla="*/ 23 w 63"/>
                  <a:gd name="T13" fmla="*/ 155 h 579"/>
                  <a:gd name="T14" fmla="*/ 20 w 63"/>
                  <a:gd name="T15" fmla="*/ 153 h 579"/>
                  <a:gd name="T16" fmla="*/ 20 w 63"/>
                  <a:gd name="T17" fmla="*/ 153 h 579"/>
                  <a:gd name="T18" fmla="*/ 20 w 63"/>
                  <a:gd name="T19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79">
                    <a:moveTo>
                      <a:pt x="20" y="578"/>
                    </a:moveTo>
                    <a:cubicBezTo>
                      <a:pt x="10" y="579"/>
                      <a:pt x="0" y="576"/>
                      <a:pt x="1" y="572"/>
                    </a:cubicBezTo>
                    <a:cubicBezTo>
                      <a:pt x="10" y="230"/>
                      <a:pt x="10" y="230"/>
                      <a:pt x="10" y="23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lnTo>
                      <a:pt x="20" y="578"/>
                    </a:lnTo>
                    <a:close/>
                  </a:path>
                </a:pathLst>
              </a:custGeom>
              <a:solidFill>
                <a:srgbClr val="8B4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953587" y="4032371"/>
            <a:ext cx="2206708" cy="2096213"/>
            <a:chOff x="8316913" y="2751138"/>
            <a:chExt cx="2187575" cy="2078037"/>
          </a:xfrm>
        </p:grpSpPr>
        <p:sp>
          <p:nvSpPr>
            <p:cNvPr id="199" name="Freeform 130"/>
            <p:cNvSpPr>
              <a:spLocks/>
            </p:cNvSpPr>
            <p:nvPr/>
          </p:nvSpPr>
          <p:spPr bwMode="auto">
            <a:xfrm>
              <a:off x="8316913" y="2751138"/>
              <a:ext cx="2187575" cy="1609725"/>
            </a:xfrm>
            <a:custGeom>
              <a:avLst/>
              <a:gdLst>
                <a:gd name="T0" fmla="*/ 426 w 812"/>
                <a:gd name="T1" fmla="*/ 568 h 596"/>
                <a:gd name="T2" fmla="*/ 392 w 812"/>
                <a:gd name="T3" fmla="*/ 0 h 596"/>
                <a:gd name="T4" fmla="*/ 426 w 812"/>
                <a:gd name="T5" fmla="*/ 56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596">
                  <a:moveTo>
                    <a:pt x="426" y="568"/>
                  </a:moveTo>
                  <a:cubicBezTo>
                    <a:pt x="0" y="596"/>
                    <a:pt x="304" y="145"/>
                    <a:pt x="392" y="0"/>
                  </a:cubicBezTo>
                  <a:cubicBezTo>
                    <a:pt x="460" y="97"/>
                    <a:pt x="812" y="542"/>
                    <a:pt x="426" y="568"/>
                  </a:cubicBezTo>
                  <a:close/>
                </a:path>
              </a:pathLst>
            </a:custGeom>
            <a:solidFill>
              <a:srgbClr val="8EC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761413" y="2751138"/>
              <a:ext cx="1476375" cy="2078037"/>
              <a:chOff x="8761413" y="2751138"/>
              <a:chExt cx="1476375" cy="2078037"/>
            </a:xfrm>
          </p:grpSpPr>
          <p:sp>
            <p:nvSpPr>
              <p:cNvPr id="201" name="Freeform 131"/>
              <p:cNvSpPr>
                <a:spLocks/>
              </p:cNvSpPr>
              <p:nvPr/>
            </p:nvSpPr>
            <p:spPr bwMode="auto">
              <a:xfrm>
                <a:off x="8761413" y="2751138"/>
                <a:ext cx="1476375" cy="1397000"/>
              </a:xfrm>
              <a:custGeom>
                <a:avLst/>
                <a:gdLst>
                  <a:gd name="T0" fmla="*/ 49 w 548"/>
                  <a:gd name="T1" fmla="*/ 483 h 517"/>
                  <a:gd name="T2" fmla="*/ 227 w 548"/>
                  <a:gd name="T3" fmla="*/ 0 h 517"/>
                  <a:gd name="T4" fmla="*/ 217 w 548"/>
                  <a:gd name="T5" fmla="*/ 512 h 517"/>
                  <a:gd name="T6" fmla="*/ 49 w 548"/>
                  <a:gd name="T7" fmla="*/ 48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8" h="517">
                    <a:moveTo>
                      <a:pt x="49" y="483"/>
                    </a:moveTo>
                    <a:cubicBezTo>
                      <a:pt x="0" y="353"/>
                      <a:pt x="164" y="104"/>
                      <a:pt x="227" y="0"/>
                    </a:cubicBezTo>
                    <a:cubicBezTo>
                      <a:pt x="337" y="154"/>
                      <a:pt x="548" y="490"/>
                      <a:pt x="217" y="512"/>
                    </a:cubicBezTo>
                    <a:cubicBezTo>
                      <a:pt x="137" y="517"/>
                      <a:pt x="83" y="506"/>
                      <a:pt x="49" y="483"/>
                    </a:cubicBezTo>
                    <a:close/>
                  </a:path>
                </a:pathLst>
              </a:custGeom>
              <a:solidFill>
                <a:srgbClr val="A5C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132"/>
              <p:cNvSpPr>
                <a:spLocks/>
              </p:cNvSpPr>
              <p:nvPr/>
            </p:nvSpPr>
            <p:spPr bwMode="auto">
              <a:xfrm>
                <a:off x="8791576" y="2751138"/>
                <a:ext cx="1144588" cy="1231900"/>
              </a:xfrm>
              <a:custGeom>
                <a:avLst/>
                <a:gdLst>
                  <a:gd name="T0" fmla="*/ 216 w 425"/>
                  <a:gd name="T1" fmla="*/ 0 h 456"/>
                  <a:gd name="T2" fmla="*/ 372 w 425"/>
                  <a:gd name="T3" fmla="*/ 429 h 456"/>
                  <a:gd name="T4" fmla="*/ 331 w 425"/>
                  <a:gd name="T5" fmla="*/ 434 h 456"/>
                  <a:gd name="T6" fmla="*/ 216 w 42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456">
                    <a:moveTo>
                      <a:pt x="216" y="0"/>
                    </a:moveTo>
                    <a:cubicBezTo>
                      <a:pt x="295" y="111"/>
                      <a:pt x="425" y="314"/>
                      <a:pt x="372" y="429"/>
                    </a:cubicBezTo>
                    <a:cubicBezTo>
                      <a:pt x="359" y="431"/>
                      <a:pt x="345" y="433"/>
                      <a:pt x="331" y="434"/>
                    </a:cubicBezTo>
                    <a:cubicBezTo>
                      <a:pt x="0" y="456"/>
                      <a:pt x="109" y="188"/>
                      <a:pt x="216" y="0"/>
                    </a:cubicBezTo>
                    <a:close/>
                  </a:path>
                </a:pathLst>
              </a:custGeom>
              <a:solidFill>
                <a:srgbClr val="B3D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Freeform 133"/>
              <p:cNvSpPr>
                <a:spLocks/>
              </p:cNvSpPr>
              <p:nvPr/>
            </p:nvSpPr>
            <p:spPr bwMode="auto">
              <a:xfrm>
                <a:off x="9112251" y="3244850"/>
                <a:ext cx="552450" cy="1584325"/>
              </a:xfrm>
              <a:custGeom>
                <a:avLst/>
                <a:gdLst>
                  <a:gd name="T0" fmla="*/ 118 w 205"/>
                  <a:gd name="T1" fmla="*/ 235 h 586"/>
                  <a:gd name="T2" fmla="*/ 118 w 205"/>
                  <a:gd name="T3" fmla="*/ 271 h 586"/>
                  <a:gd name="T4" fmla="*/ 161 w 205"/>
                  <a:gd name="T5" fmla="*/ 228 h 586"/>
                  <a:gd name="T6" fmla="*/ 162 w 205"/>
                  <a:gd name="T7" fmla="*/ 175 h 586"/>
                  <a:gd name="T8" fmla="*/ 166 w 205"/>
                  <a:gd name="T9" fmla="*/ 223 h 586"/>
                  <a:gd name="T10" fmla="*/ 205 w 205"/>
                  <a:gd name="T11" fmla="*/ 183 h 586"/>
                  <a:gd name="T12" fmla="*/ 146 w 205"/>
                  <a:gd name="T13" fmla="*/ 253 h 586"/>
                  <a:gd name="T14" fmla="*/ 198 w 205"/>
                  <a:gd name="T15" fmla="*/ 237 h 586"/>
                  <a:gd name="T16" fmla="*/ 142 w 205"/>
                  <a:gd name="T17" fmla="*/ 258 h 586"/>
                  <a:gd name="T18" fmla="*/ 119 w 205"/>
                  <a:gd name="T19" fmla="*/ 285 h 586"/>
                  <a:gd name="T20" fmla="*/ 120 w 205"/>
                  <a:gd name="T21" fmla="*/ 336 h 586"/>
                  <a:gd name="T22" fmla="*/ 120 w 205"/>
                  <a:gd name="T23" fmla="*/ 336 h 586"/>
                  <a:gd name="T24" fmla="*/ 120 w 205"/>
                  <a:gd name="T25" fmla="*/ 336 h 586"/>
                  <a:gd name="T26" fmla="*/ 127 w 205"/>
                  <a:gd name="T27" fmla="*/ 577 h 586"/>
                  <a:gd name="T28" fmla="*/ 90 w 205"/>
                  <a:gd name="T29" fmla="*/ 577 h 586"/>
                  <a:gd name="T30" fmla="*/ 96 w 205"/>
                  <a:gd name="T31" fmla="*/ 326 h 586"/>
                  <a:gd name="T32" fmla="*/ 58 w 205"/>
                  <a:gd name="T33" fmla="*/ 281 h 586"/>
                  <a:gd name="T34" fmla="*/ 0 w 205"/>
                  <a:gd name="T35" fmla="*/ 254 h 586"/>
                  <a:gd name="T36" fmla="*/ 52 w 205"/>
                  <a:gd name="T37" fmla="*/ 274 h 586"/>
                  <a:gd name="T38" fmla="*/ 10 w 205"/>
                  <a:gd name="T39" fmla="*/ 225 h 586"/>
                  <a:gd name="T40" fmla="*/ 43 w 205"/>
                  <a:gd name="T41" fmla="*/ 258 h 586"/>
                  <a:gd name="T42" fmla="*/ 44 w 205"/>
                  <a:gd name="T43" fmla="*/ 210 h 586"/>
                  <a:gd name="T44" fmla="*/ 48 w 205"/>
                  <a:gd name="T45" fmla="*/ 263 h 586"/>
                  <a:gd name="T46" fmla="*/ 97 w 205"/>
                  <a:gd name="T47" fmla="*/ 312 h 586"/>
                  <a:gd name="T48" fmla="*/ 99 w 205"/>
                  <a:gd name="T49" fmla="*/ 235 h 586"/>
                  <a:gd name="T50" fmla="*/ 101 w 205"/>
                  <a:gd name="T51" fmla="*/ 189 h 586"/>
                  <a:gd name="T52" fmla="*/ 68 w 205"/>
                  <a:gd name="T53" fmla="*/ 133 h 586"/>
                  <a:gd name="T54" fmla="*/ 101 w 205"/>
                  <a:gd name="T55" fmla="*/ 180 h 586"/>
                  <a:gd name="T56" fmla="*/ 109 w 205"/>
                  <a:gd name="T57" fmla="*/ 0 h 586"/>
                  <a:gd name="T58" fmla="*/ 118 w 205"/>
                  <a:gd name="T59" fmla="*/ 23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586">
                    <a:moveTo>
                      <a:pt x="118" y="235"/>
                    </a:move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61" y="228"/>
                      <a:pt x="161" y="228"/>
                      <a:pt x="161" y="228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6" y="223"/>
                      <a:pt x="166" y="223"/>
                      <a:pt x="166" y="22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98" y="237"/>
                      <a:pt x="198" y="237"/>
                      <a:pt x="198" y="237"/>
                    </a:cubicBezTo>
                    <a:cubicBezTo>
                      <a:pt x="142" y="258"/>
                      <a:pt x="142" y="258"/>
                      <a:pt x="142" y="258"/>
                    </a:cubicBezTo>
                    <a:cubicBezTo>
                      <a:pt x="119" y="285"/>
                      <a:pt x="119" y="285"/>
                      <a:pt x="119" y="285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7" y="577"/>
                      <a:pt x="127" y="577"/>
                      <a:pt x="127" y="577"/>
                    </a:cubicBezTo>
                    <a:cubicBezTo>
                      <a:pt x="127" y="585"/>
                      <a:pt x="88" y="586"/>
                      <a:pt x="90" y="57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58" y="281"/>
                      <a:pt x="58" y="281"/>
                      <a:pt x="58" y="28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274"/>
                      <a:pt x="52" y="274"/>
                      <a:pt x="52" y="27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4" y="210"/>
                      <a:pt x="44" y="210"/>
                      <a:pt x="44" y="210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97" y="312"/>
                      <a:pt x="97" y="312"/>
                      <a:pt x="97" y="312"/>
                    </a:cubicBezTo>
                    <a:cubicBezTo>
                      <a:pt x="99" y="235"/>
                      <a:pt x="99" y="235"/>
                      <a:pt x="99" y="235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18" y="235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134"/>
              <p:cNvSpPr>
                <a:spLocks/>
              </p:cNvSpPr>
              <p:nvPr/>
            </p:nvSpPr>
            <p:spPr bwMode="auto">
              <a:xfrm>
                <a:off x="9112251" y="3259138"/>
                <a:ext cx="293688" cy="1563688"/>
              </a:xfrm>
              <a:custGeom>
                <a:avLst/>
                <a:gdLst>
                  <a:gd name="T0" fmla="*/ 109 w 109"/>
                  <a:gd name="T1" fmla="*/ 578 h 579"/>
                  <a:gd name="T2" fmla="*/ 90 w 109"/>
                  <a:gd name="T3" fmla="*/ 572 h 579"/>
                  <a:gd name="T4" fmla="*/ 96 w 109"/>
                  <a:gd name="T5" fmla="*/ 321 h 579"/>
                  <a:gd name="T6" fmla="*/ 58 w 109"/>
                  <a:gd name="T7" fmla="*/ 276 h 579"/>
                  <a:gd name="T8" fmla="*/ 0 w 109"/>
                  <a:gd name="T9" fmla="*/ 249 h 579"/>
                  <a:gd name="T10" fmla="*/ 52 w 109"/>
                  <a:gd name="T11" fmla="*/ 269 h 579"/>
                  <a:gd name="T12" fmla="*/ 10 w 109"/>
                  <a:gd name="T13" fmla="*/ 220 h 579"/>
                  <a:gd name="T14" fmla="*/ 43 w 109"/>
                  <a:gd name="T15" fmla="*/ 253 h 579"/>
                  <a:gd name="T16" fmla="*/ 44 w 109"/>
                  <a:gd name="T17" fmla="*/ 205 h 579"/>
                  <a:gd name="T18" fmla="*/ 48 w 109"/>
                  <a:gd name="T19" fmla="*/ 258 h 579"/>
                  <a:gd name="T20" fmla="*/ 97 w 109"/>
                  <a:gd name="T21" fmla="*/ 307 h 579"/>
                  <a:gd name="T22" fmla="*/ 99 w 109"/>
                  <a:gd name="T23" fmla="*/ 230 h 579"/>
                  <a:gd name="T24" fmla="*/ 101 w 109"/>
                  <a:gd name="T25" fmla="*/ 184 h 579"/>
                  <a:gd name="T26" fmla="*/ 68 w 109"/>
                  <a:gd name="T27" fmla="*/ 128 h 579"/>
                  <a:gd name="T28" fmla="*/ 101 w 109"/>
                  <a:gd name="T29" fmla="*/ 175 h 579"/>
                  <a:gd name="T30" fmla="*/ 109 w 109"/>
                  <a:gd name="T31" fmla="*/ 0 h 579"/>
                  <a:gd name="T32" fmla="*/ 109 w 109"/>
                  <a:gd name="T33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79">
                    <a:moveTo>
                      <a:pt x="109" y="578"/>
                    </a:moveTo>
                    <a:cubicBezTo>
                      <a:pt x="99" y="579"/>
                      <a:pt x="89" y="576"/>
                      <a:pt x="90" y="572"/>
                    </a:cubicBezTo>
                    <a:cubicBezTo>
                      <a:pt x="96" y="321"/>
                      <a:pt x="96" y="321"/>
                      <a:pt x="96" y="321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10" y="220"/>
                      <a:pt x="10" y="220"/>
                      <a:pt x="10" y="220"/>
                    </a:cubicBezTo>
                    <a:cubicBezTo>
                      <a:pt x="43" y="253"/>
                      <a:pt x="43" y="253"/>
                      <a:pt x="43" y="253"/>
                    </a:cubicBezTo>
                    <a:cubicBezTo>
                      <a:pt x="44" y="205"/>
                      <a:pt x="44" y="205"/>
                      <a:pt x="44" y="205"/>
                    </a:cubicBezTo>
                    <a:cubicBezTo>
                      <a:pt x="48" y="258"/>
                      <a:pt x="48" y="258"/>
                      <a:pt x="48" y="258"/>
                    </a:cubicBezTo>
                    <a:cubicBezTo>
                      <a:pt x="97" y="307"/>
                      <a:pt x="97" y="307"/>
                      <a:pt x="97" y="307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101" y="175"/>
                      <a:pt x="101" y="175"/>
                      <a:pt x="101" y="175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09" y="578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135"/>
              <p:cNvSpPr>
                <a:spLocks/>
              </p:cNvSpPr>
              <p:nvPr/>
            </p:nvSpPr>
            <p:spPr bwMode="auto">
              <a:xfrm>
                <a:off x="9351963" y="3259138"/>
                <a:ext cx="169863" cy="1563688"/>
              </a:xfrm>
              <a:custGeom>
                <a:avLst/>
                <a:gdLst>
                  <a:gd name="T0" fmla="*/ 20 w 63"/>
                  <a:gd name="T1" fmla="*/ 578 h 579"/>
                  <a:gd name="T2" fmla="*/ 1 w 63"/>
                  <a:gd name="T3" fmla="*/ 572 h 579"/>
                  <a:gd name="T4" fmla="*/ 10 w 63"/>
                  <a:gd name="T5" fmla="*/ 230 h 579"/>
                  <a:gd name="T6" fmla="*/ 20 w 63"/>
                  <a:gd name="T7" fmla="*/ 0 h 579"/>
                  <a:gd name="T8" fmla="*/ 20 w 63"/>
                  <a:gd name="T9" fmla="*/ 148 h 579"/>
                  <a:gd name="T10" fmla="*/ 63 w 63"/>
                  <a:gd name="T11" fmla="*/ 85 h 579"/>
                  <a:gd name="T12" fmla="*/ 23 w 63"/>
                  <a:gd name="T13" fmla="*/ 155 h 579"/>
                  <a:gd name="T14" fmla="*/ 20 w 63"/>
                  <a:gd name="T15" fmla="*/ 153 h 579"/>
                  <a:gd name="T16" fmla="*/ 20 w 63"/>
                  <a:gd name="T17" fmla="*/ 153 h 579"/>
                  <a:gd name="T18" fmla="*/ 20 w 63"/>
                  <a:gd name="T19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79">
                    <a:moveTo>
                      <a:pt x="20" y="578"/>
                    </a:moveTo>
                    <a:cubicBezTo>
                      <a:pt x="10" y="579"/>
                      <a:pt x="0" y="576"/>
                      <a:pt x="1" y="572"/>
                    </a:cubicBezTo>
                    <a:cubicBezTo>
                      <a:pt x="10" y="230"/>
                      <a:pt x="10" y="230"/>
                      <a:pt x="10" y="23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lnTo>
                      <a:pt x="20" y="578"/>
                    </a:lnTo>
                    <a:close/>
                  </a:path>
                </a:pathLst>
              </a:custGeom>
              <a:solidFill>
                <a:srgbClr val="8B4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8108366" y="3721767"/>
            <a:ext cx="1402209" cy="1331996"/>
            <a:chOff x="8316913" y="2751138"/>
            <a:chExt cx="2187575" cy="2078037"/>
          </a:xfrm>
        </p:grpSpPr>
        <p:sp>
          <p:nvSpPr>
            <p:cNvPr id="207" name="Freeform 130"/>
            <p:cNvSpPr>
              <a:spLocks/>
            </p:cNvSpPr>
            <p:nvPr/>
          </p:nvSpPr>
          <p:spPr bwMode="auto">
            <a:xfrm>
              <a:off x="8316913" y="2751138"/>
              <a:ext cx="2187575" cy="1609725"/>
            </a:xfrm>
            <a:custGeom>
              <a:avLst/>
              <a:gdLst>
                <a:gd name="T0" fmla="*/ 426 w 812"/>
                <a:gd name="T1" fmla="*/ 568 h 596"/>
                <a:gd name="T2" fmla="*/ 392 w 812"/>
                <a:gd name="T3" fmla="*/ 0 h 596"/>
                <a:gd name="T4" fmla="*/ 426 w 812"/>
                <a:gd name="T5" fmla="*/ 56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2" h="596">
                  <a:moveTo>
                    <a:pt x="426" y="568"/>
                  </a:moveTo>
                  <a:cubicBezTo>
                    <a:pt x="0" y="596"/>
                    <a:pt x="304" y="145"/>
                    <a:pt x="392" y="0"/>
                  </a:cubicBezTo>
                  <a:cubicBezTo>
                    <a:pt x="460" y="97"/>
                    <a:pt x="812" y="542"/>
                    <a:pt x="426" y="568"/>
                  </a:cubicBezTo>
                  <a:close/>
                </a:path>
              </a:pathLst>
            </a:custGeom>
            <a:solidFill>
              <a:srgbClr val="8EC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8761413" y="2751138"/>
              <a:ext cx="1476375" cy="2078037"/>
              <a:chOff x="8761413" y="2751138"/>
              <a:chExt cx="1476375" cy="2078037"/>
            </a:xfrm>
          </p:grpSpPr>
          <p:sp>
            <p:nvSpPr>
              <p:cNvPr id="209" name="Freeform 131"/>
              <p:cNvSpPr>
                <a:spLocks/>
              </p:cNvSpPr>
              <p:nvPr/>
            </p:nvSpPr>
            <p:spPr bwMode="auto">
              <a:xfrm>
                <a:off x="8761413" y="2751138"/>
                <a:ext cx="1476375" cy="1397000"/>
              </a:xfrm>
              <a:custGeom>
                <a:avLst/>
                <a:gdLst>
                  <a:gd name="T0" fmla="*/ 49 w 548"/>
                  <a:gd name="T1" fmla="*/ 483 h 517"/>
                  <a:gd name="T2" fmla="*/ 227 w 548"/>
                  <a:gd name="T3" fmla="*/ 0 h 517"/>
                  <a:gd name="T4" fmla="*/ 217 w 548"/>
                  <a:gd name="T5" fmla="*/ 512 h 517"/>
                  <a:gd name="T6" fmla="*/ 49 w 548"/>
                  <a:gd name="T7" fmla="*/ 48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8" h="517">
                    <a:moveTo>
                      <a:pt x="49" y="483"/>
                    </a:moveTo>
                    <a:cubicBezTo>
                      <a:pt x="0" y="353"/>
                      <a:pt x="164" y="104"/>
                      <a:pt x="227" y="0"/>
                    </a:cubicBezTo>
                    <a:cubicBezTo>
                      <a:pt x="337" y="154"/>
                      <a:pt x="548" y="490"/>
                      <a:pt x="217" y="512"/>
                    </a:cubicBezTo>
                    <a:cubicBezTo>
                      <a:pt x="137" y="517"/>
                      <a:pt x="83" y="506"/>
                      <a:pt x="49" y="483"/>
                    </a:cubicBezTo>
                    <a:close/>
                  </a:path>
                </a:pathLst>
              </a:custGeom>
              <a:solidFill>
                <a:srgbClr val="A5C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132"/>
              <p:cNvSpPr>
                <a:spLocks/>
              </p:cNvSpPr>
              <p:nvPr/>
            </p:nvSpPr>
            <p:spPr bwMode="auto">
              <a:xfrm>
                <a:off x="8791576" y="2751138"/>
                <a:ext cx="1144588" cy="1231900"/>
              </a:xfrm>
              <a:custGeom>
                <a:avLst/>
                <a:gdLst>
                  <a:gd name="T0" fmla="*/ 216 w 425"/>
                  <a:gd name="T1" fmla="*/ 0 h 456"/>
                  <a:gd name="T2" fmla="*/ 372 w 425"/>
                  <a:gd name="T3" fmla="*/ 429 h 456"/>
                  <a:gd name="T4" fmla="*/ 331 w 425"/>
                  <a:gd name="T5" fmla="*/ 434 h 456"/>
                  <a:gd name="T6" fmla="*/ 216 w 425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456">
                    <a:moveTo>
                      <a:pt x="216" y="0"/>
                    </a:moveTo>
                    <a:cubicBezTo>
                      <a:pt x="295" y="111"/>
                      <a:pt x="425" y="314"/>
                      <a:pt x="372" y="429"/>
                    </a:cubicBezTo>
                    <a:cubicBezTo>
                      <a:pt x="359" y="431"/>
                      <a:pt x="345" y="433"/>
                      <a:pt x="331" y="434"/>
                    </a:cubicBezTo>
                    <a:cubicBezTo>
                      <a:pt x="0" y="456"/>
                      <a:pt x="109" y="188"/>
                      <a:pt x="216" y="0"/>
                    </a:cubicBezTo>
                    <a:close/>
                  </a:path>
                </a:pathLst>
              </a:custGeom>
              <a:solidFill>
                <a:srgbClr val="B3D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Freeform 133"/>
              <p:cNvSpPr>
                <a:spLocks/>
              </p:cNvSpPr>
              <p:nvPr/>
            </p:nvSpPr>
            <p:spPr bwMode="auto">
              <a:xfrm>
                <a:off x="9112251" y="3244850"/>
                <a:ext cx="552450" cy="1584325"/>
              </a:xfrm>
              <a:custGeom>
                <a:avLst/>
                <a:gdLst>
                  <a:gd name="T0" fmla="*/ 118 w 205"/>
                  <a:gd name="T1" fmla="*/ 235 h 586"/>
                  <a:gd name="T2" fmla="*/ 118 w 205"/>
                  <a:gd name="T3" fmla="*/ 271 h 586"/>
                  <a:gd name="T4" fmla="*/ 161 w 205"/>
                  <a:gd name="T5" fmla="*/ 228 h 586"/>
                  <a:gd name="T6" fmla="*/ 162 w 205"/>
                  <a:gd name="T7" fmla="*/ 175 h 586"/>
                  <a:gd name="T8" fmla="*/ 166 w 205"/>
                  <a:gd name="T9" fmla="*/ 223 h 586"/>
                  <a:gd name="T10" fmla="*/ 205 w 205"/>
                  <a:gd name="T11" fmla="*/ 183 h 586"/>
                  <a:gd name="T12" fmla="*/ 146 w 205"/>
                  <a:gd name="T13" fmla="*/ 253 h 586"/>
                  <a:gd name="T14" fmla="*/ 198 w 205"/>
                  <a:gd name="T15" fmla="*/ 237 h 586"/>
                  <a:gd name="T16" fmla="*/ 142 w 205"/>
                  <a:gd name="T17" fmla="*/ 258 h 586"/>
                  <a:gd name="T18" fmla="*/ 119 w 205"/>
                  <a:gd name="T19" fmla="*/ 285 h 586"/>
                  <a:gd name="T20" fmla="*/ 120 w 205"/>
                  <a:gd name="T21" fmla="*/ 336 h 586"/>
                  <a:gd name="T22" fmla="*/ 120 w 205"/>
                  <a:gd name="T23" fmla="*/ 336 h 586"/>
                  <a:gd name="T24" fmla="*/ 120 w 205"/>
                  <a:gd name="T25" fmla="*/ 336 h 586"/>
                  <a:gd name="T26" fmla="*/ 127 w 205"/>
                  <a:gd name="T27" fmla="*/ 577 h 586"/>
                  <a:gd name="T28" fmla="*/ 90 w 205"/>
                  <a:gd name="T29" fmla="*/ 577 h 586"/>
                  <a:gd name="T30" fmla="*/ 96 w 205"/>
                  <a:gd name="T31" fmla="*/ 326 h 586"/>
                  <a:gd name="T32" fmla="*/ 58 w 205"/>
                  <a:gd name="T33" fmla="*/ 281 h 586"/>
                  <a:gd name="T34" fmla="*/ 0 w 205"/>
                  <a:gd name="T35" fmla="*/ 254 h 586"/>
                  <a:gd name="T36" fmla="*/ 52 w 205"/>
                  <a:gd name="T37" fmla="*/ 274 h 586"/>
                  <a:gd name="T38" fmla="*/ 10 w 205"/>
                  <a:gd name="T39" fmla="*/ 225 h 586"/>
                  <a:gd name="T40" fmla="*/ 43 w 205"/>
                  <a:gd name="T41" fmla="*/ 258 h 586"/>
                  <a:gd name="T42" fmla="*/ 44 w 205"/>
                  <a:gd name="T43" fmla="*/ 210 h 586"/>
                  <a:gd name="T44" fmla="*/ 48 w 205"/>
                  <a:gd name="T45" fmla="*/ 263 h 586"/>
                  <a:gd name="T46" fmla="*/ 97 w 205"/>
                  <a:gd name="T47" fmla="*/ 312 h 586"/>
                  <a:gd name="T48" fmla="*/ 99 w 205"/>
                  <a:gd name="T49" fmla="*/ 235 h 586"/>
                  <a:gd name="T50" fmla="*/ 101 w 205"/>
                  <a:gd name="T51" fmla="*/ 189 h 586"/>
                  <a:gd name="T52" fmla="*/ 68 w 205"/>
                  <a:gd name="T53" fmla="*/ 133 h 586"/>
                  <a:gd name="T54" fmla="*/ 101 w 205"/>
                  <a:gd name="T55" fmla="*/ 180 h 586"/>
                  <a:gd name="T56" fmla="*/ 109 w 205"/>
                  <a:gd name="T57" fmla="*/ 0 h 586"/>
                  <a:gd name="T58" fmla="*/ 118 w 205"/>
                  <a:gd name="T59" fmla="*/ 23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586">
                    <a:moveTo>
                      <a:pt x="118" y="235"/>
                    </a:moveTo>
                    <a:cubicBezTo>
                      <a:pt x="118" y="271"/>
                      <a:pt x="118" y="271"/>
                      <a:pt x="118" y="271"/>
                    </a:cubicBezTo>
                    <a:cubicBezTo>
                      <a:pt x="161" y="228"/>
                      <a:pt x="161" y="228"/>
                      <a:pt x="161" y="228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6" y="223"/>
                      <a:pt x="166" y="223"/>
                      <a:pt x="166" y="22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98" y="237"/>
                      <a:pt x="198" y="237"/>
                      <a:pt x="198" y="237"/>
                    </a:cubicBezTo>
                    <a:cubicBezTo>
                      <a:pt x="142" y="258"/>
                      <a:pt x="142" y="258"/>
                      <a:pt x="142" y="258"/>
                    </a:cubicBezTo>
                    <a:cubicBezTo>
                      <a:pt x="119" y="285"/>
                      <a:pt x="119" y="285"/>
                      <a:pt x="119" y="285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0" y="336"/>
                      <a:pt x="120" y="336"/>
                      <a:pt x="120" y="336"/>
                    </a:cubicBezTo>
                    <a:cubicBezTo>
                      <a:pt x="127" y="577"/>
                      <a:pt x="127" y="577"/>
                      <a:pt x="127" y="577"/>
                    </a:cubicBezTo>
                    <a:cubicBezTo>
                      <a:pt x="127" y="585"/>
                      <a:pt x="88" y="586"/>
                      <a:pt x="90" y="57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58" y="281"/>
                      <a:pt x="58" y="281"/>
                      <a:pt x="58" y="281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52" y="274"/>
                      <a:pt x="52" y="274"/>
                      <a:pt x="52" y="27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4" y="210"/>
                      <a:pt x="44" y="210"/>
                      <a:pt x="44" y="210"/>
                    </a:cubicBezTo>
                    <a:cubicBezTo>
                      <a:pt x="48" y="263"/>
                      <a:pt x="48" y="263"/>
                      <a:pt x="48" y="263"/>
                    </a:cubicBezTo>
                    <a:cubicBezTo>
                      <a:pt x="97" y="312"/>
                      <a:pt x="97" y="312"/>
                      <a:pt x="97" y="312"/>
                    </a:cubicBezTo>
                    <a:cubicBezTo>
                      <a:pt x="99" y="235"/>
                      <a:pt x="99" y="235"/>
                      <a:pt x="99" y="235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18" y="235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Freeform 134"/>
              <p:cNvSpPr>
                <a:spLocks/>
              </p:cNvSpPr>
              <p:nvPr/>
            </p:nvSpPr>
            <p:spPr bwMode="auto">
              <a:xfrm>
                <a:off x="9112251" y="3259138"/>
                <a:ext cx="293688" cy="1563688"/>
              </a:xfrm>
              <a:custGeom>
                <a:avLst/>
                <a:gdLst>
                  <a:gd name="T0" fmla="*/ 109 w 109"/>
                  <a:gd name="T1" fmla="*/ 578 h 579"/>
                  <a:gd name="T2" fmla="*/ 90 w 109"/>
                  <a:gd name="T3" fmla="*/ 572 h 579"/>
                  <a:gd name="T4" fmla="*/ 96 w 109"/>
                  <a:gd name="T5" fmla="*/ 321 h 579"/>
                  <a:gd name="T6" fmla="*/ 58 w 109"/>
                  <a:gd name="T7" fmla="*/ 276 h 579"/>
                  <a:gd name="T8" fmla="*/ 0 w 109"/>
                  <a:gd name="T9" fmla="*/ 249 h 579"/>
                  <a:gd name="T10" fmla="*/ 52 w 109"/>
                  <a:gd name="T11" fmla="*/ 269 h 579"/>
                  <a:gd name="T12" fmla="*/ 10 w 109"/>
                  <a:gd name="T13" fmla="*/ 220 h 579"/>
                  <a:gd name="T14" fmla="*/ 43 w 109"/>
                  <a:gd name="T15" fmla="*/ 253 h 579"/>
                  <a:gd name="T16" fmla="*/ 44 w 109"/>
                  <a:gd name="T17" fmla="*/ 205 h 579"/>
                  <a:gd name="T18" fmla="*/ 48 w 109"/>
                  <a:gd name="T19" fmla="*/ 258 h 579"/>
                  <a:gd name="T20" fmla="*/ 97 w 109"/>
                  <a:gd name="T21" fmla="*/ 307 h 579"/>
                  <a:gd name="T22" fmla="*/ 99 w 109"/>
                  <a:gd name="T23" fmla="*/ 230 h 579"/>
                  <a:gd name="T24" fmla="*/ 101 w 109"/>
                  <a:gd name="T25" fmla="*/ 184 h 579"/>
                  <a:gd name="T26" fmla="*/ 68 w 109"/>
                  <a:gd name="T27" fmla="*/ 128 h 579"/>
                  <a:gd name="T28" fmla="*/ 101 w 109"/>
                  <a:gd name="T29" fmla="*/ 175 h 579"/>
                  <a:gd name="T30" fmla="*/ 109 w 109"/>
                  <a:gd name="T31" fmla="*/ 0 h 579"/>
                  <a:gd name="T32" fmla="*/ 109 w 109"/>
                  <a:gd name="T33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9" h="579">
                    <a:moveTo>
                      <a:pt x="109" y="578"/>
                    </a:moveTo>
                    <a:cubicBezTo>
                      <a:pt x="99" y="579"/>
                      <a:pt x="89" y="576"/>
                      <a:pt x="90" y="572"/>
                    </a:cubicBezTo>
                    <a:cubicBezTo>
                      <a:pt x="96" y="321"/>
                      <a:pt x="96" y="321"/>
                      <a:pt x="96" y="321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10" y="220"/>
                      <a:pt x="10" y="220"/>
                      <a:pt x="10" y="220"/>
                    </a:cubicBezTo>
                    <a:cubicBezTo>
                      <a:pt x="43" y="253"/>
                      <a:pt x="43" y="253"/>
                      <a:pt x="43" y="253"/>
                    </a:cubicBezTo>
                    <a:cubicBezTo>
                      <a:pt x="44" y="205"/>
                      <a:pt x="44" y="205"/>
                      <a:pt x="44" y="205"/>
                    </a:cubicBezTo>
                    <a:cubicBezTo>
                      <a:pt x="48" y="258"/>
                      <a:pt x="48" y="258"/>
                      <a:pt x="48" y="258"/>
                    </a:cubicBezTo>
                    <a:cubicBezTo>
                      <a:pt x="97" y="307"/>
                      <a:pt x="97" y="307"/>
                      <a:pt x="97" y="307"/>
                    </a:cubicBezTo>
                    <a:cubicBezTo>
                      <a:pt x="99" y="230"/>
                      <a:pt x="99" y="230"/>
                      <a:pt x="99" y="230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101" y="175"/>
                      <a:pt x="101" y="175"/>
                      <a:pt x="101" y="175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09" y="578"/>
                    </a:ln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Freeform 135"/>
              <p:cNvSpPr>
                <a:spLocks/>
              </p:cNvSpPr>
              <p:nvPr/>
            </p:nvSpPr>
            <p:spPr bwMode="auto">
              <a:xfrm>
                <a:off x="9351963" y="3259138"/>
                <a:ext cx="169863" cy="1563688"/>
              </a:xfrm>
              <a:custGeom>
                <a:avLst/>
                <a:gdLst>
                  <a:gd name="T0" fmla="*/ 20 w 63"/>
                  <a:gd name="T1" fmla="*/ 578 h 579"/>
                  <a:gd name="T2" fmla="*/ 1 w 63"/>
                  <a:gd name="T3" fmla="*/ 572 h 579"/>
                  <a:gd name="T4" fmla="*/ 10 w 63"/>
                  <a:gd name="T5" fmla="*/ 230 h 579"/>
                  <a:gd name="T6" fmla="*/ 20 w 63"/>
                  <a:gd name="T7" fmla="*/ 0 h 579"/>
                  <a:gd name="T8" fmla="*/ 20 w 63"/>
                  <a:gd name="T9" fmla="*/ 148 h 579"/>
                  <a:gd name="T10" fmla="*/ 63 w 63"/>
                  <a:gd name="T11" fmla="*/ 85 h 579"/>
                  <a:gd name="T12" fmla="*/ 23 w 63"/>
                  <a:gd name="T13" fmla="*/ 155 h 579"/>
                  <a:gd name="T14" fmla="*/ 20 w 63"/>
                  <a:gd name="T15" fmla="*/ 153 h 579"/>
                  <a:gd name="T16" fmla="*/ 20 w 63"/>
                  <a:gd name="T17" fmla="*/ 153 h 579"/>
                  <a:gd name="T18" fmla="*/ 20 w 63"/>
                  <a:gd name="T19" fmla="*/ 57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79">
                    <a:moveTo>
                      <a:pt x="20" y="578"/>
                    </a:moveTo>
                    <a:cubicBezTo>
                      <a:pt x="10" y="579"/>
                      <a:pt x="0" y="576"/>
                      <a:pt x="1" y="572"/>
                    </a:cubicBezTo>
                    <a:cubicBezTo>
                      <a:pt x="10" y="230"/>
                      <a:pt x="10" y="230"/>
                      <a:pt x="10" y="23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20" y="153"/>
                      <a:pt x="20" y="153"/>
                      <a:pt x="20" y="153"/>
                    </a:cubicBezTo>
                    <a:lnTo>
                      <a:pt x="20" y="578"/>
                    </a:lnTo>
                    <a:close/>
                  </a:path>
                </a:pathLst>
              </a:custGeom>
              <a:solidFill>
                <a:srgbClr val="8B4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2" r="16348" b="32352"/>
          <a:stretch/>
        </p:blipFill>
        <p:spPr>
          <a:xfrm>
            <a:off x="4740443" y="2919663"/>
            <a:ext cx="2562415" cy="2153938"/>
          </a:xfrm>
          <a:prstGeom prst="rect">
            <a:avLst/>
          </a:prstGeom>
        </p:spPr>
      </p:pic>
      <p:sp>
        <p:nvSpPr>
          <p:cNvPr id="217" name="Oval 139"/>
          <p:cNvSpPr>
            <a:spLocks noChangeArrowheads="1"/>
          </p:cNvSpPr>
          <p:nvPr/>
        </p:nvSpPr>
        <p:spPr bwMode="auto">
          <a:xfrm>
            <a:off x="6401964" y="6390128"/>
            <a:ext cx="2216204" cy="164843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3" name="Oval 175"/>
          <p:cNvSpPr>
            <a:spLocks noChangeArrowheads="1"/>
          </p:cNvSpPr>
          <p:nvPr/>
        </p:nvSpPr>
        <p:spPr bwMode="auto">
          <a:xfrm>
            <a:off x="2665675" y="6376071"/>
            <a:ext cx="2936044" cy="178900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78"/>
          <a:stretch/>
        </p:blipFill>
        <p:spPr>
          <a:xfrm>
            <a:off x="2658489" y="1753758"/>
            <a:ext cx="2954529" cy="4730105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6"/>
          <a:stretch/>
        </p:blipFill>
        <p:spPr>
          <a:xfrm>
            <a:off x="5948184" y="1817926"/>
            <a:ext cx="2998072" cy="47301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6689" y="371376"/>
            <a:ext cx="85318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CẢM ƠN THẦY VÀ </a:t>
            </a:r>
            <a:b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 BẠN ĐÃ THEO DÕI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97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184"/>
    </mc:Choice>
    <mc:Fallback xmlns="">
      <p:transition spd="slow" advTm="2184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50000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2000">
                                          <p:cBhvr>
                                            <p:cTn id="9" dur="1500" fill="hold"/>
                                            <p:tgtEl>
                                              <p:spTgt spid="214"/>
                                            </p:tgtEl>
                                          </p:cBhvr>
                                          <p:by x="150000" y="150000"/>
                                          <p:from x="65854" y="65854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ccel="50000" fill="hold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72000">
                                          <p:cBhvr>
                                            <p:cTn id="14" dur="1500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50000" y="150000"/>
                                          <p:from x="65854" y="65854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ccel="50000" fill="hold" grpId="1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2000">
                                          <p:cBhvr>
                                            <p:cTn id="19" dur="1500" fill="hold"/>
                                            <p:tgtEl>
                                              <p:spTgt spid="217"/>
                                            </p:tgtEl>
                                          </p:cBhvr>
                                          <p:by x="150000" y="150000"/>
                                          <p:from x="65854" y="65854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accel="50000" fill="hold" grpId="1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72000">
                                          <p:cBhvr>
                                            <p:cTn id="24" dur="2400" fill="hold"/>
                                            <p:tgtEl>
                                              <p:spTgt spid="253"/>
                                            </p:tgtEl>
                                          </p:cBhvr>
                                          <p:by x="150000" y="150000"/>
                                          <p:from x="65854" y="65854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42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4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7" grpId="0" animBg="1"/>
          <p:bldP spid="217" grpId="1" animBg="1"/>
          <p:bldP spid="253" grpId="0" animBg="1"/>
          <p:bldP spid="253" grpId="1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1500" fill="hold"/>
                                            <p:tgtEl>
                                              <p:spTgt spid="214"/>
                                            </p:tgtEl>
                                          </p:cBhvr>
                                          <p:by x="150000" y="150000"/>
                                          <p:from x="65854" y="65854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ccel="5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0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50000" y="150000"/>
                                          <p:from x="65854" y="65854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0" fill="hold"/>
                                            <p:tgtEl>
                                              <p:spTgt spid="217"/>
                                            </p:tgtEl>
                                          </p:cBhvr>
                                          <p:by x="150000" y="150000"/>
                                          <p:from x="65854" y="65854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accel="5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2400" fill="hold"/>
                                            <p:tgtEl>
                                              <p:spTgt spid="253"/>
                                            </p:tgtEl>
                                          </p:cBhvr>
                                          <p:by x="150000" y="150000"/>
                                          <p:from x="65854" y="65854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42" presetClass="entr" presetSubtype="0" repeatCount="3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4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7" grpId="0" animBg="1"/>
          <p:bldP spid="217" grpId="1" animBg="1"/>
          <p:bldP spid="253" grpId="0" animBg="1"/>
          <p:bldP spid="253" grpId="1" animBg="1"/>
          <p:bldP spid="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54FE9495-C747-4420-A97F-93D3F2C96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40" y="4545947"/>
            <a:ext cx="2460320" cy="16674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B3AC2-3A18-45F0-AA03-5CE57679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6A2-FD4E-4D1E-9D12-CF22C25346CC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A4317-17B2-4F1F-8025-58A93C1BF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Nghiên cứu mô hình phát hiện bất th</a:t>
            </a:r>
            <a:r>
              <a:rPr lang="vi-VN"/>
              <a:t>ư</a:t>
            </a:r>
            <a:r>
              <a:rPr lang="en-US"/>
              <a:t>ờng trong giao dịch tài chinh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BF4FF-EB86-4528-A984-CFD617D3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Trần Hoàng Luân – Nguyễn Hoàng Hiệp      </a:t>
            </a:r>
            <a:fld id="{99F8B4D1-5ED2-450B-99A5-AD29484FB48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CA9C46-8E0D-47D7-8E8C-EE024B457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61" y="1017918"/>
            <a:ext cx="2869767" cy="1503212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678D251-E0FD-41DB-901A-3F29D0B5F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73" y="2312053"/>
            <a:ext cx="1697618" cy="1697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57D006-670E-49BC-BD76-852B7F622972}"/>
              </a:ext>
            </a:extLst>
          </p:cNvPr>
          <p:cNvSpPr txBox="1"/>
          <p:nvPr/>
        </p:nvSpPr>
        <p:spPr>
          <a:xfrm>
            <a:off x="574766" y="107408"/>
            <a:ext cx="373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GIỚI THIỆU ĐỀ TÀI</a:t>
            </a:r>
          </a:p>
        </p:txBody>
      </p:sp>
      <p:pic>
        <p:nvPicPr>
          <p:cNvPr id="15" name="Picture 2" descr="Image result for FRAUD">
            <a:extLst>
              <a:ext uri="{FF2B5EF4-FFF2-40B4-BE49-F238E27FC236}">
                <a16:creationId xmlns:a16="http://schemas.microsoft.com/office/drawing/2014/main" id="{EAB5BA47-F1CF-4131-82F6-B7806E04D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82418"/>
            <a:ext cx="3086581" cy="17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FRAUD">
            <a:extLst>
              <a:ext uri="{FF2B5EF4-FFF2-40B4-BE49-F238E27FC236}">
                <a16:creationId xmlns:a16="http://schemas.microsoft.com/office/drawing/2014/main" id="{12BE1B0A-BEE7-470C-8EBB-603336FA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261" y="3561063"/>
            <a:ext cx="3635807" cy="218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object, man, pizza&#10;&#10;Description automatically generated">
            <a:extLst>
              <a:ext uri="{FF2B5EF4-FFF2-40B4-BE49-F238E27FC236}">
                <a16:creationId xmlns:a16="http://schemas.microsoft.com/office/drawing/2014/main" id="{462D84F1-2F82-42BD-A8CD-5AE19F602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35" y="887716"/>
            <a:ext cx="3090904" cy="1796423"/>
          </a:xfrm>
          <a:prstGeom prst="rect">
            <a:avLst/>
          </a:prstGeom>
        </p:spPr>
      </p:pic>
      <p:pic>
        <p:nvPicPr>
          <p:cNvPr id="18" name="Picture 17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69AF3DDF-BF14-465C-AE4F-2BDE3EBA1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61" y="868400"/>
            <a:ext cx="1428208" cy="10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7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E00F0-0F2C-4314-8608-70F87738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B59E-D792-4A81-B9A8-24C54F88192E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165A2-B314-4491-B78C-ED58B7A9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Nghiên cứu mô hình phát hiện bất th</a:t>
            </a:r>
            <a:r>
              <a:rPr lang="vi-VN"/>
              <a:t>ư</a:t>
            </a:r>
            <a:r>
              <a:rPr lang="en-US"/>
              <a:t>ờng trong giao dịch tài chinh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033E-2643-4E76-99AF-D5E60F3B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Trần Hoàng Luân – Nguyễn Hoàng Hiệp      </a:t>
            </a:r>
            <a:fld id="{99F8B4D1-5ED2-450B-99A5-AD29484FB4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026E2-B363-4A7F-B89F-54317544F705}"/>
              </a:ext>
            </a:extLst>
          </p:cNvPr>
          <p:cNvSpPr txBox="1"/>
          <p:nvPr/>
        </p:nvSpPr>
        <p:spPr>
          <a:xfrm>
            <a:off x="574766" y="107408"/>
            <a:ext cx="373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GIỚI THIỆU ĐỀ TÀI</a:t>
            </a:r>
          </a:p>
        </p:txBody>
      </p:sp>
      <p:pic>
        <p:nvPicPr>
          <p:cNvPr id="1030" name="Picture 6" descr="Image result for FRAUD">
            <a:extLst>
              <a:ext uri="{FF2B5EF4-FFF2-40B4-BE49-F238E27FC236}">
                <a16:creationId xmlns:a16="http://schemas.microsoft.com/office/drawing/2014/main" id="{4EDD7168-636B-49FB-AF2C-B8D604B2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7" y="2379709"/>
            <a:ext cx="4089631" cy="297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4CFA0-CE6E-4809-9AFD-9F84911B3EEF}"/>
              </a:ext>
            </a:extLst>
          </p:cNvPr>
          <p:cNvSpPr txBox="1"/>
          <p:nvPr/>
        </p:nvSpPr>
        <p:spPr>
          <a:xfrm>
            <a:off x="1876358" y="937430"/>
            <a:ext cx="740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 </a:t>
            </a:r>
            <a:r>
              <a:rPr lang="en-US" dirty="0" err="1"/>
              <a:t>suốt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? </a:t>
            </a:r>
          </a:p>
        </p:txBody>
      </p:sp>
      <p:pic>
        <p:nvPicPr>
          <p:cNvPr id="1032" name="Picture 8" descr="Image result for machine learning">
            <a:extLst>
              <a:ext uri="{FF2B5EF4-FFF2-40B4-BE49-F238E27FC236}">
                <a16:creationId xmlns:a16="http://schemas.microsoft.com/office/drawing/2014/main" id="{AD815018-CF5A-46E3-9D1B-62121151B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078" y="2255651"/>
            <a:ext cx="52387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92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BA2AC-E819-4E4E-A05B-526C04CF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6A2-FD4E-4D1E-9D12-CF22C25346CC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EDDEF-1F4D-4A88-AD45-09E4EE8C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Nghiên cứu mô hình phát hiện bất th</a:t>
            </a:r>
            <a:r>
              <a:rPr lang="vi-VN"/>
              <a:t>ư</a:t>
            </a:r>
            <a:r>
              <a:rPr lang="en-US"/>
              <a:t>ờng trong giao dịch tài chinh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89454-0F77-4221-A93F-8F26D184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Trần Hoàng Luân – Nguyễn Hoàng Hiệp      </a:t>
            </a:r>
            <a:fld id="{99F8B4D1-5ED2-450B-99A5-AD29484FB4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D14AD-3E74-456A-AE76-4CB0F662FCA0}"/>
              </a:ext>
            </a:extLst>
          </p:cNvPr>
          <p:cNvSpPr txBox="1"/>
          <p:nvPr/>
        </p:nvSpPr>
        <p:spPr>
          <a:xfrm>
            <a:off x="574766" y="107408"/>
            <a:ext cx="373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GIỚI THIỆU ĐỀ TÀI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18588-3F27-4EE8-BC73-F483561EC005}"/>
              </a:ext>
            </a:extLst>
          </p:cNvPr>
          <p:cNvSpPr txBox="1"/>
          <p:nvPr/>
        </p:nvSpPr>
        <p:spPr>
          <a:xfrm>
            <a:off x="433250" y="655403"/>
            <a:ext cx="373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Mục</a:t>
            </a:r>
            <a:r>
              <a:rPr lang="en-US" sz="2400" b="1" dirty="0"/>
              <a:t> </a:t>
            </a:r>
            <a:r>
              <a:rPr lang="en-US" sz="2400" b="1" dirty="0" err="1"/>
              <a:t>tiêu</a:t>
            </a:r>
            <a:r>
              <a:rPr lang="en-US" sz="2400" b="1" dirty="0"/>
              <a:t> </a:t>
            </a:r>
            <a:r>
              <a:rPr lang="en-US" sz="2400" b="1" dirty="0" err="1"/>
              <a:t>khóa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r>
              <a:rPr lang="en-US" sz="2400" b="1" dirty="0"/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220386-EE58-409C-8C63-0CBB1AEC22DE}"/>
              </a:ext>
            </a:extLst>
          </p:cNvPr>
          <p:cNvSpPr/>
          <p:nvPr/>
        </p:nvSpPr>
        <p:spPr>
          <a:xfrm>
            <a:off x="1018903" y="1227217"/>
            <a:ext cx="10239102" cy="193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6256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6256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6256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E4241-C5E5-4C17-8E65-EC50F68C240F}"/>
              </a:ext>
            </a:extLst>
          </p:cNvPr>
          <p:cNvSpPr txBox="1"/>
          <p:nvPr/>
        </p:nvSpPr>
        <p:spPr>
          <a:xfrm>
            <a:off x="574765" y="3589205"/>
            <a:ext cx="373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Phạm</a:t>
            </a:r>
            <a:r>
              <a:rPr lang="en-US" sz="2400" b="1" dirty="0"/>
              <a:t> vi: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AD461-F4FA-4DCD-A8DF-1111DBB6DB18}"/>
              </a:ext>
            </a:extLst>
          </p:cNvPr>
          <p:cNvSpPr/>
          <p:nvPr/>
        </p:nvSpPr>
        <p:spPr>
          <a:xfrm>
            <a:off x="1018903" y="4015791"/>
            <a:ext cx="7310845" cy="2125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Bộ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về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các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giao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dịch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.</a:t>
            </a:r>
            <a:endParaRPr lang="en-US" sz="1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Các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kỹ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toán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data mining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machine learning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.</a:t>
            </a:r>
            <a:endParaRPr lang="en-US" sz="1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Platform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Colab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Google.</a:t>
            </a:r>
            <a:endParaRPr lang="en-US" sz="1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Ngôn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ngữ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l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ập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: Python.</a:t>
            </a:r>
            <a:endParaRPr lang="en-US" sz="1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Thư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viện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Numpy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, Pandas, Matplotlib,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Sklearn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Tensorflow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Keras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.</a:t>
            </a:r>
            <a:endParaRPr lang="en-US" sz="1400" dirty="0">
              <a:effectLst/>
              <a:latin typeface="Noto Sans Symbols"/>
              <a:ea typeface="Noto Sans Symbols"/>
              <a:cs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202272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1E69B61-9E56-4723-B4F1-57FC703F071D}"/>
              </a:ext>
            </a:extLst>
          </p:cNvPr>
          <p:cNvSpPr txBox="1">
            <a:spLocks/>
          </p:cNvSpPr>
          <p:nvPr/>
        </p:nvSpPr>
        <p:spPr>
          <a:xfrm>
            <a:off x="846926" y="2449240"/>
            <a:ext cx="10726765" cy="979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100" normalizeH="0" baseline="0" noProof="0" dirty="0">
              <a:ln>
                <a:noFill/>
              </a:ln>
              <a:solidFill>
                <a:srgbClr val="8BCB30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PHƯ</a:t>
            </a:r>
            <a:r>
              <a:rPr kumimoji="0" lang="vi-VN" sz="40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Ơ</a:t>
            </a:r>
            <a:r>
              <a:rPr kumimoji="0" lang="en-US" sz="4000" b="1" i="0" u="none" strike="noStrike" kern="1200" cap="none" spc="100" normalizeH="0" baseline="0" noProof="0" dirty="0">
                <a:ln>
                  <a:noFill/>
                </a:ln>
                <a:solidFill>
                  <a:srgbClr val="8BCB30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 PHÁP – MÔ HÌNH ĐỀ XUẤT</a:t>
            </a:r>
          </a:p>
        </p:txBody>
      </p:sp>
    </p:spTree>
    <p:extLst>
      <p:ext uri="{BB962C8B-B14F-4D97-AF65-F5344CB8AC3E}">
        <p14:creationId xmlns:p14="http://schemas.microsoft.com/office/powerpoint/2010/main" val="1276026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A36C-4E92-4DD8-80C7-C04D9BC0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6A2-FD4E-4D1E-9D12-CF22C25346CC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E1A12-EEB9-40E7-8142-8D792DA3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Nghiên cứu mô hình phát hiện bất th</a:t>
            </a:r>
            <a:r>
              <a:rPr lang="vi-VN"/>
              <a:t>ư</a:t>
            </a:r>
            <a:r>
              <a:rPr lang="en-US"/>
              <a:t>ờng trong giao dịch tài chinh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999F-469A-4876-BA98-51F25E80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Trần Hoàng Luân – Nguyễn Hoàng Hiệp      </a:t>
            </a:r>
            <a:fld id="{99F8B4D1-5ED2-450B-99A5-AD29484FB48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D0BCE-77E9-4C17-A507-78E114565A96}"/>
              </a:ext>
            </a:extLst>
          </p:cNvPr>
          <p:cNvSpPr txBox="1"/>
          <p:nvPr/>
        </p:nvSpPr>
        <p:spPr>
          <a:xfrm>
            <a:off x="574766" y="107408"/>
            <a:ext cx="373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C</a:t>
            </a:r>
            <a:r>
              <a:rPr lang="vi-VN" sz="2400" b="1" dirty="0"/>
              <a:t>Ơ</a:t>
            </a:r>
            <a:r>
              <a:rPr lang="en-US" sz="2400" b="1" dirty="0"/>
              <a:t> SỞ LÝ THUYẾT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06F15-8086-4C12-AB83-A2BCDE0F0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1828" y="2106246"/>
            <a:ext cx="7493468" cy="2152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57E54-B006-4328-9DC0-716367FE3AA0}"/>
              </a:ext>
            </a:extLst>
          </p:cNvPr>
          <p:cNvSpPr txBox="1"/>
          <p:nvPr/>
        </p:nvSpPr>
        <p:spPr>
          <a:xfrm>
            <a:off x="1040932" y="1048044"/>
            <a:ext cx="791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Quy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th</a:t>
            </a:r>
            <a:r>
              <a:rPr lang="vi-VN" sz="2400" dirty="0"/>
              <a:t>ư</a:t>
            </a:r>
            <a:r>
              <a:rPr lang="en-US" sz="2400" dirty="0" err="1"/>
              <a:t>ờng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230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17865-681A-46C0-A533-AC803CAD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06A2-FD4E-4D1E-9D12-CF22C25346CC}" type="datetime1">
              <a:rPr lang="vi-VN" smtClean="0"/>
              <a:t>10/01/2020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ED22-4DFA-41EB-B8C1-FECECD60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Nghiên cứu mô hình phát hiện bất th</a:t>
            </a:r>
            <a:r>
              <a:rPr lang="vi-VN"/>
              <a:t>ư</a:t>
            </a:r>
            <a:r>
              <a:rPr lang="en-US"/>
              <a:t>ờng trong giao dịch tài chinh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DCE2-9F58-47D5-BB0A-5C93A4193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Trần Hoàng Luân – Nguyễn Hoàng Hiệp      </a:t>
            </a:r>
            <a:fld id="{99F8B4D1-5ED2-450B-99A5-AD29484FB484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8C22A2-FA43-4EE6-9914-14B5B0863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997351"/>
              </p:ext>
            </p:extLst>
          </p:nvPr>
        </p:nvGraphicFramePr>
        <p:xfrm>
          <a:off x="432661" y="930740"/>
          <a:ext cx="5391944" cy="56370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9661">
                  <a:extLst>
                    <a:ext uri="{9D8B030D-6E8A-4147-A177-3AD203B41FA5}">
                      <a16:colId xmlns:a16="http://schemas.microsoft.com/office/drawing/2014/main" val="2486115703"/>
                    </a:ext>
                  </a:extLst>
                </a:gridCol>
                <a:gridCol w="1480359">
                  <a:extLst>
                    <a:ext uri="{9D8B030D-6E8A-4147-A177-3AD203B41FA5}">
                      <a16:colId xmlns:a16="http://schemas.microsoft.com/office/drawing/2014/main" val="2543856618"/>
                    </a:ext>
                  </a:extLst>
                </a:gridCol>
                <a:gridCol w="3391924">
                  <a:extLst>
                    <a:ext uri="{9D8B030D-6E8A-4147-A177-3AD203B41FA5}">
                      <a16:colId xmlns:a16="http://schemas.microsoft.com/office/drawing/2014/main" val="1971414875"/>
                    </a:ext>
                  </a:extLst>
                </a:gridCol>
              </a:tblGrid>
              <a:tr h="192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Tên thuộc tính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Mô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tả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1809911747"/>
                  </a:ext>
                </a:extLst>
              </a:tr>
              <a:tr h="6867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step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Ánh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xạ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một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đơn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vị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thời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gian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trong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thế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giới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thực</a:t>
                      </a:r>
                      <a:r>
                        <a:rPr lang="en-US" sz="1050" dirty="0">
                          <a:effectLst/>
                        </a:rPr>
                        <a:t>. Trong </a:t>
                      </a:r>
                      <a:r>
                        <a:rPr lang="en-US" sz="1050" dirty="0" err="1">
                          <a:effectLst/>
                        </a:rPr>
                        <a:t>trường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hợp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này</a:t>
                      </a:r>
                      <a:r>
                        <a:rPr lang="en-US" sz="1050" dirty="0">
                          <a:effectLst/>
                        </a:rPr>
                        <a:t>, step = 1 </a:t>
                      </a:r>
                      <a:r>
                        <a:rPr lang="en-US" sz="1050" dirty="0" err="1">
                          <a:effectLst/>
                        </a:rPr>
                        <a:t>là</a:t>
                      </a:r>
                      <a:r>
                        <a:rPr lang="en-US" sz="1050" dirty="0">
                          <a:effectLst/>
                        </a:rPr>
                        <a:t> 1 </a:t>
                      </a:r>
                      <a:r>
                        <a:rPr lang="en-US" sz="1050" dirty="0" err="1">
                          <a:effectLst/>
                        </a:rPr>
                        <a:t>giờ</a:t>
                      </a:r>
                      <a:r>
                        <a:rPr lang="en-US" sz="1050" dirty="0">
                          <a:effectLst/>
                        </a:rPr>
                        <a:t>. </a:t>
                      </a:r>
                      <a:r>
                        <a:rPr lang="en-US" sz="1050" dirty="0" err="1">
                          <a:effectLst/>
                        </a:rPr>
                        <a:t>Tổng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số</a:t>
                      </a:r>
                      <a:r>
                        <a:rPr lang="en-US" sz="1050" dirty="0">
                          <a:effectLst/>
                        </a:rPr>
                        <a:t> step </a:t>
                      </a:r>
                      <a:r>
                        <a:rPr lang="en-US" sz="1050" dirty="0" err="1">
                          <a:effectLst/>
                        </a:rPr>
                        <a:t>là</a:t>
                      </a:r>
                      <a:r>
                        <a:rPr lang="en-US" sz="1050" dirty="0">
                          <a:effectLst/>
                        </a:rPr>
                        <a:t> 744 (</a:t>
                      </a:r>
                      <a:r>
                        <a:rPr lang="en-US" sz="1050" dirty="0" err="1">
                          <a:effectLst/>
                        </a:rPr>
                        <a:t>mô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phỏng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trong</a:t>
                      </a:r>
                      <a:r>
                        <a:rPr lang="en-US" sz="1050" dirty="0">
                          <a:effectLst/>
                        </a:rPr>
                        <a:t> 30 </a:t>
                      </a:r>
                      <a:r>
                        <a:rPr lang="en-US" sz="1050" dirty="0" err="1">
                          <a:effectLst/>
                        </a:rPr>
                        <a:t>ngày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4194503114"/>
                  </a:ext>
                </a:extLst>
              </a:tr>
              <a:tr h="4483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type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Hình thức giao dịch, bao gồm: gởi tiền mặt, rút tiền mặt, ghi nợ, thanh toán và chuyển tiền.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1204786675"/>
                  </a:ext>
                </a:extLst>
              </a:tr>
              <a:tr h="2098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amount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Số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tiền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của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giao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dịch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bằng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nội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tệ</a:t>
                      </a:r>
                      <a:r>
                        <a:rPr lang="en-US" sz="1050" dirty="0">
                          <a:effectLst/>
                        </a:rPr>
                        <a:t>.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1902316649"/>
                  </a:ext>
                </a:extLst>
              </a:tr>
              <a:tr h="2098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nameOrig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Khách hàng ở tài khoản nguồn giao dịch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2393995313"/>
                  </a:ext>
                </a:extLst>
              </a:tr>
              <a:tr h="2098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oldbalanceOrg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Số dư ban đầu trước khi giao dịch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3504244423"/>
                  </a:ext>
                </a:extLst>
              </a:tr>
              <a:tr h="2098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newbalanceOrig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Số dư mới sau khi thực hiện giao dịch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448128826"/>
                  </a:ext>
                </a:extLst>
              </a:tr>
              <a:tr h="2098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nameDest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Khách hàng là người nhận giao dịch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1140214881"/>
                  </a:ext>
                </a:extLst>
              </a:tr>
              <a:tr h="6867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oldbalanceDest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Số dư trước khi giao dịch của tài khoản đích. Lưu ý đối với khách hàng bắt đầu bằng M (thương gia) thì oldbalanceDest = 0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2267336414"/>
                  </a:ext>
                </a:extLst>
              </a:tr>
              <a:tr h="6867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newbalanceDest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Số dư sau khi giao dịch của tài khoản đích. Lưu ý đối với khách hàng bắt đầu bằng M (thương gia) thì newbalanceDest = 0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3721921213"/>
                  </a:ext>
                </a:extLst>
              </a:tr>
              <a:tr h="6867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isFraud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Hiển thị nhận biết là giao dịch bất thường hay không, với isFraud=1 là giao dịch bất thường, isFraud=0 là giao dịch bình thường.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3761643232"/>
                  </a:ext>
                </a:extLst>
              </a:tr>
              <a:tr h="11636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isFlaggedFraud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isFlaggedFraud</a:t>
                      </a:r>
                      <a:r>
                        <a:rPr lang="en-US" sz="1050" dirty="0">
                          <a:effectLst/>
                        </a:rPr>
                        <a:t> = 1 </a:t>
                      </a:r>
                      <a:r>
                        <a:rPr lang="en-US" sz="1050" dirty="0" err="1">
                          <a:effectLst/>
                        </a:rPr>
                        <a:t>khi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giao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dịch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chuyển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tiền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bất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hợp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pháp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với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số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tiền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chuyển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hơn</a:t>
                      </a:r>
                      <a:r>
                        <a:rPr lang="en-US" sz="1050" dirty="0">
                          <a:effectLst/>
                        </a:rPr>
                        <a:t> 200000 </a:t>
                      </a:r>
                      <a:r>
                        <a:rPr lang="en-US" sz="1050" dirty="0" err="1">
                          <a:effectLst/>
                        </a:rPr>
                        <a:t>trong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một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giao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dịch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duy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nhất</a:t>
                      </a:r>
                      <a:r>
                        <a:rPr lang="en-US" sz="1050" dirty="0">
                          <a:effectLst/>
                        </a:rPr>
                        <a:t>. </a:t>
                      </a:r>
                      <a:r>
                        <a:rPr lang="en-US" sz="1050" dirty="0" err="1">
                          <a:effectLst/>
                        </a:rPr>
                        <a:t>Trường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này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với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mục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đích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kiểm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soát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việc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chuyển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tiền</a:t>
                      </a:r>
                      <a:r>
                        <a:rPr lang="en-US" sz="1050" dirty="0">
                          <a:effectLst/>
                        </a:rPr>
                        <a:t> ồ </a:t>
                      </a:r>
                      <a:r>
                        <a:rPr lang="en-US" sz="1050" dirty="0" err="1">
                          <a:effectLst/>
                        </a:rPr>
                        <a:t>ạt</a:t>
                      </a:r>
                      <a:r>
                        <a:rPr lang="en-US" sz="1050" dirty="0">
                          <a:effectLst/>
                        </a:rPr>
                        <a:t> sang </a:t>
                      </a:r>
                      <a:r>
                        <a:rPr lang="en-US" sz="1050" dirty="0" err="1">
                          <a:effectLst/>
                        </a:rPr>
                        <a:t>một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tài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khoản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khác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và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đánh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dấu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sự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bất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hợp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pháp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của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giao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dịch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42258" marR="42258" marT="0" marB="0"/>
                </a:tc>
                <a:extLst>
                  <a:ext uri="{0D108BD9-81ED-4DB2-BD59-A6C34878D82A}">
                    <a16:rowId xmlns:a16="http://schemas.microsoft.com/office/drawing/2014/main" val="154995465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934618-61C8-4CAD-A88B-F5BA0E171DE1}"/>
              </a:ext>
            </a:extLst>
          </p:cNvPr>
          <p:cNvSpPr txBox="1"/>
          <p:nvPr/>
        </p:nvSpPr>
        <p:spPr>
          <a:xfrm>
            <a:off x="574766" y="107408"/>
            <a:ext cx="373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2.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Bộ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</a:t>
            </a:r>
            <a:r>
              <a:rPr lang="en-US" sz="2400" b="1" dirty="0">
                <a:solidFill>
                  <a:prstClr val="black"/>
                </a:solidFill>
                <a:latin typeface="Times New Roman"/>
              </a:rPr>
              <a:t>ữ </a:t>
            </a:r>
            <a:r>
              <a:rPr lang="en-US" sz="2400" b="1" dirty="0" err="1">
                <a:solidFill>
                  <a:prstClr val="black"/>
                </a:solidFill>
                <a:latin typeface="Times New Roman"/>
              </a:rPr>
              <a:t>liệu</a:t>
            </a:r>
            <a:r>
              <a:rPr lang="en-US" sz="2400" b="1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Times New Roman"/>
              </a:rPr>
              <a:t>sử</a:t>
            </a:r>
            <a:r>
              <a:rPr lang="en-US" sz="2400" b="1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Times New Roman"/>
              </a:rPr>
              <a:t>dụng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9DD4087-6858-4531-8D83-1AAADE7D8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767819"/>
              </p:ext>
            </p:extLst>
          </p:nvPr>
        </p:nvGraphicFramePr>
        <p:xfrm>
          <a:off x="6289019" y="2180747"/>
          <a:ext cx="5573395" cy="2496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4543324"/>
                    </a:ext>
                  </a:extLst>
                </a:gridCol>
                <a:gridCol w="1530350">
                  <a:extLst>
                    <a:ext uri="{9D8B030D-6E8A-4147-A177-3AD203B41FA5}">
                      <a16:colId xmlns:a16="http://schemas.microsoft.com/office/drawing/2014/main" val="335076341"/>
                    </a:ext>
                  </a:extLst>
                </a:gridCol>
                <a:gridCol w="3505835">
                  <a:extLst>
                    <a:ext uri="{9D8B030D-6E8A-4147-A177-3AD203B41FA5}">
                      <a16:colId xmlns:a16="http://schemas.microsoft.com/office/drawing/2014/main" val="15146269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Tên thuộc tính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Mô tả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512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class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Có hai giá trị: 0 là giao dịch bình thường, 1 là giao dịch bất thường.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511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Amount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Số tiền thực hiện giao dịch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628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V1, V2, …, V28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Các thuộc tính ẩn danh do sự riêng tư. Giá trị của các thuộc tính này là số, là kết quả của quá trình chuyển đổi PCA. 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3150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Time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Lượng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giây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trôi</a:t>
                      </a:r>
                      <a:r>
                        <a:rPr lang="en-US" sz="1300" dirty="0">
                          <a:effectLst/>
                        </a:rPr>
                        <a:t> qua </a:t>
                      </a:r>
                      <a:r>
                        <a:rPr lang="en-US" sz="1300" dirty="0" err="1">
                          <a:effectLst/>
                        </a:rPr>
                        <a:t>giữa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mỗi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giao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dịch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và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giao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dịch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đầu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tiên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trong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bộ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dữ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liệu</a:t>
                      </a:r>
                      <a:r>
                        <a:rPr lang="en-US" sz="1300" dirty="0">
                          <a:effectLst/>
                        </a:rPr>
                        <a:t>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7805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E01262-1EFB-414A-B2E8-202333B179DC}"/>
              </a:ext>
            </a:extLst>
          </p:cNvPr>
          <p:cNvSpPr txBox="1"/>
          <p:nvPr/>
        </p:nvSpPr>
        <p:spPr>
          <a:xfrm>
            <a:off x="6772936" y="5022344"/>
            <a:ext cx="4986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Bộ</a:t>
            </a:r>
            <a:r>
              <a:rPr lang="en-US" sz="2000" dirty="0"/>
              <a:t> 2: CREDIT CARD FRAUD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F3C41-1A29-4E4C-9379-31B350BA0F31}"/>
              </a:ext>
            </a:extLst>
          </p:cNvPr>
          <p:cNvSpPr txBox="1"/>
          <p:nvPr/>
        </p:nvSpPr>
        <p:spPr>
          <a:xfrm>
            <a:off x="1365932" y="530630"/>
            <a:ext cx="261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Bộ</a:t>
            </a:r>
            <a:r>
              <a:rPr lang="en-US" sz="2000" dirty="0"/>
              <a:t> 1: PAYSIM</a:t>
            </a:r>
          </a:p>
        </p:txBody>
      </p:sp>
    </p:spTree>
    <p:extLst>
      <p:ext uri="{BB962C8B-B14F-4D97-AF65-F5344CB8AC3E}">
        <p14:creationId xmlns:p14="http://schemas.microsoft.com/office/powerpoint/2010/main" val="11169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4.xml><?xml version="1.0" encoding="utf-8"?>
<a:theme xmlns:a="http://schemas.openxmlformats.org/drawingml/2006/main" name="578TGp_CleanCity_light">
  <a:themeElements>
    <a:clrScheme name="300TGp_natural_light 1">
      <a:dk1>
        <a:srgbClr val="000000"/>
      </a:dk1>
      <a:lt1>
        <a:srgbClr val="FFFFFF"/>
      </a:lt1>
      <a:dk2>
        <a:srgbClr val="51944E"/>
      </a:dk2>
      <a:lt2>
        <a:srgbClr val="DDDDDD"/>
      </a:lt2>
      <a:accent1>
        <a:srgbClr val="646ADE"/>
      </a:accent1>
      <a:accent2>
        <a:srgbClr val="1BAFC3"/>
      </a:accent2>
      <a:accent3>
        <a:srgbClr val="FFFFFF"/>
      </a:accent3>
      <a:accent4>
        <a:srgbClr val="000000"/>
      </a:accent4>
      <a:accent5>
        <a:srgbClr val="B8B9EC"/>
      </a:accent5>
      <a:accent6>
        <a:srgbClr val="179EB0"/>
      </a:accent6>
      <a:hlink>
        <a:srgbClr val="98BF1D"/>
      </a:hlink>
      <a:folHlink>
        <a:srgbClr val="90A8B0"/>
      </a:folHlink>
    </a:clrScheme>
    <a:fontScheme name="300TGp_natural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00TGp_natural_light 1">
        <a:dk1>
          <a:srgbClr val="000000"/>
        </a:dk1>
        <a:lt1>
          <a:srgbClr val="FFFFFF"/>
        </a:lt1>
        <a:dk2>
          <a:srgbClr val="51944E"/>
        </a:dk2>
        <a:lt2>
          <a:srgbClr val="DDDDDD"/>
        </a:lt2>
        <a:accent1>
          <a:srgbClr val="646ADE"/>
        </a:accent1>
        <a:accent2>
          <a:srgbClr val="1BAFC3"/>
        </a:accent2>
        <a:accent3>
          <a:srgbClr val="FFFFFF"/>
        </a:accent3>
        <a:accent4>
          <a:srgbClr val="000000"/>
        </a:accent4>
        <a:accent5>
          <a:srgbClr val="B8B9EC"/>
        </a:accent5>
        <a:accent6>
          <a:srgbClr val="179EB0"/>
        </a:accent6>
        <a:hlink>
          <a:srgbClr val="98BF1D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0TGp_natural_light 2">
        <a:dk1>
          <a:srgbClr val="4D4D4D"/>
        </a:dk1>
        <a:lt1>
          <a:srgbClr val="FFFFFF"/>
        </a:lt1>
        <a:dk2>
          <a:srgbClr val="347436"/>
        </a:dk2>
        <a:lt2>
          <a:srgbClr val="DDDDDD"/>
        </a:lt2>
        <a:accent1>
          <a:srgbClr val="F28C1C"/>
        </a:accent1>
        <a:accent2>
          <a:srgbClr val="77AE26"/>
        </a:accent2>
        <a:accent3>
          <a:srgbClr val="FFFFFF"/>
        </a:accent3>
        <a:accent4>
          <a:srgbClr val="404040"/>
        </a:accent4>
        <a:accent5>
          <a:srgbClr val="F7C5AB"/>
        </a:accent5>
        <a:accent6>
          <a:srgbClr val="6B9D21"/>
        </a:accent6>
        <a:hlink>
          <a:srgbClr val="449878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00TGp_natural_light 3">
        <a:dk1>
          <a:srgbClr val="000000"/>
        </a:dk1>
        <a:lt1>
          <a:srgbClr val="FFFFFF"/>
        </a:lt1>
        <a:dk2>
          <a:srgbClr val="1A578E"/>
        </a:dk2>
        <a:lt2>
          <a:srgbClr val="C0C0C0"/>
        </a:lt2>
        <a:accent1>
          <a:srgbClr val="5EB52D"/>
        </a:accent1>
        <a:accent2>
          <a:srgbClr val="F26D00"/>
        </a:accent2>
        <a:accent3>
          <a:srgbClr val="FFFFFF"/>
        </a:accent3>
        <a:accent4>
          <a:srgbClr val="000000"/>
        </a:accent4>
        <a:accent5>
          <a:srgbClr val="B6D7AD"/>
        </a:accent5>
        <a:accent6>
          <a:srgbClr val="DB6200"/>
        </a:accent6>
        <a:hlink>
          <a:srgbClr val="5983D7"/>
        </a:hlink>
        <a:folHlink>
          <a:srgbClr val="AAAD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578TGp_CleanCity_light.potx" id="{C48181F6-CE77-4911-8571-9135AC90DA54}" vid="{87CED6D1-60E4-4851-862A-C5DD6A253C99}"/>
    </a:ext>
  </a:extLst>
</a:theme>
</file>

<file path=ppt/theme/theme5.xml><?xml version="1.0" encoding="utf-8"?>
<a:theme xmlns:a="http://schemas.openxmlformats.org/drawingml/2006/main" name="Powerpoint.vn Templat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985CB0"/>
      </a:accent4>
      <a:accent5>
        <a:srgbClr val="C65885"/>
      </a:accent5>
      <a:accent6>
        <a:srgbClr val="00AF92"/>
      </a:accent6>
      <a:hlink>
        <a:srgbClr val="FCC79F"/>
      </a:hlink>
      <a:folHlink>
        <a:srgbClr val="869FB7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985CB0"/>
    </a:accent4>
    <a:accent5>
      <a:srgbClr val="C65885"/>
    </a:accent5>
    <a:accent6>
      <a:srgbClr val="00AF92"/>
    </a:accent6>
    <a:hlink>
      <a:srgbClr val="FCC79F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2799</Words>
  <Application>Microsoft Office PowerPoint</Application>
  <PresentationFormat>Widescreen</PresentationFormat>
  <Paragraphs>631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Microsoft YaHei</vt:lpstr>
      <vt:lpstr>Noto Sans Symbols</vt:lpstr>
      <vt:lpstr>迷你简粗倩</vt:lpstr>
      <vt:lpstr>Arial</vt:lpstr>
      <vt:lpstr>Arial Black</vt:lpstr>
      <vt:lpstr>Broadway</vt:lpstr>
      <vt:lpstr>Calibri</vt:lpstr>
      <vt:lpstr>Century Gothic</vt:lpstr>
      <vt:lpstr>Segoe UI</vt:lpstr>
      <vt:lpstr>Segoe UI Light</vt:lpstr>
      <vt:lpstr>Times New Roman</vt:lpstr>
      <vt:lpstr>Verdana</vt:lpstr>
      <vt:lpstr>Wingdings</vt:lpstr>
      <vt:lpstr>Office Theme</vt:lpstr>
      <vt:lpstr>1_Business Contrast 16x9</vt:lpstr>
      <vt:lpstr>1_Office Theme</vt:lpstr>
      <vt:lpstr>578TGp_CleanCity_light</vt:lpstr>
      <vt:lpstr>Powerpoint.vn Template</vt:lpstr>
      <vt:lpstr>PowerPoint Presentation</vt:lpstr>
      <vt:lpstr>NỘI DUNG TRÌNH BÀY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LUAN TRAN HOANG</dc:creator>
  <cp:lastModifiedBy>LUAN TRAN HOANG</cp:lastModifiedBy>
  <cp:revision>12</cp:revision>
  <dcterms:created xsi:type="dcterms:W3CDTF">2020-01-09T23:45:02Z</dcterms:created>
  <dcterms:modified xsi:type="dcterms:W3CDTF">2020-01-10T01:36:41Z</dcterms:modified>
</cp:coreProperties>
</file>